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Alyssum" panose="020B0604020202020204" charset="0"/>
      <p:regular r:id="rId27"/>
    </p:embeddedFont>
    <p:embeddedFont>
      <p:font typeface="Arimo" panose="020B0604020202020204" charset="0"/>
      <p:regular r:id="rId28"/>
    </p:embeddedFont>
    <p:embeddedFont>
      <p:font typeface="Arimo Bold" panose="020B0604020202020204" charset="0"/>
      <p:regular r:id="rId29"/>
    </p:embeddedFont>
    <p:embeddedFont>
      <p:font typeface="Asap Regular Bold Italics" panose="020B0604020202020204" charset="0"/>
      <p:regular r:id="rId30"/>
    </p:embeddedFont>
    <p:embeddedFont>
      <p:font typeface="Calibri" panose="020F0502020204030204" pitchFamily="34" charset="0"/>
      <p:regular r:id="rId31"/>
      <p:bold r:id="rId32"/>
      <p:italic r:id="rId33"/>
      <p:boldItalic r:id="rId34"/>
    </p:embeddedFont>
    <p:embeddedFont>
      <p:font typeface="Clear Sans Bold" panose="020B0604020202020204" charset="0"/>
      <p:regular r:id="rId35"/>
    </p:embeddedFont>
    <p:embeddedFont>
      <p:font typeface="Faustina Regular Bold" panose="020B0604020202020204" charset="0"/>
      <p:regular r:id="rId36"/>
    </p:embeddedFont>
    <p:embeddedFont>
      <p:font typeface="Muli Bold" panose="020B0604020202020204" charset="0"/>
      <p:regular r:id="rId37"/>
    </p:embeddedFont>
    <p:embeddedFont>
      <p:font typeface="Muli Extra Light" panose="020B0604020202020204" charset="0"/>
      <p:regular r:id="rId38"/>
    </p:embeddedFont>
    <p:embeddedFont>
      <p:font typeface="Muli Extra Light Bold" panose="020B0604020202020204" charset="0"/>
      <p:regular r:id="rId39"/>
    </p:embeddedFont>
    <p:embeddedFont>
      <p:font typeface="Muli Regular" panose="020B0604020202020204" charset="0"/>
      <p:regular r:id="rId40"/>
    </p:embeddedFont>
    <p:embeddedFont>
      <p:font typeface="Muli Regular Bold" panose="020B0604020202020204" charset="0"/>
      <p:regular r:id="rId41"/>
    </p:embeddedFont>
    <p:embeddedFont>
      <p:font typeface="Noto Sans" panose="020B0502040504020204" pitchFamily="34" charset="0"/>
      <p:regular r:id="rId42"/>
    </p:embeddedFont>
    <p:embeddedFont>
      <p:font typeface="Noto Serif Display Black" panose="020B0604020202020204"/>
      <p:regular r:id="rId43"/>
    </p:embeddedFont>
    <p:embeddedFont>
      <p:font typeface="Rokkitt Black" panose="020B0604020202020204" charset="0"/>
      <p:regular r:id="rId44"/>
    </p:embeddedFont>
    <p:embeddedFont>
      <p:font typeface="Rokkitt Medium Bold" panose="020B0604020202020204" charset="0"/>
      <p:regular r:id="rId45"/>
    </p:embeddedFont>
    <p:embeddedFont>
      <p:font typeface="Saira Black" panose="020B0604020202020204" charset="0"/>
      <p:regular r:id="rId46"/>
    </p:embeddedFont>
    <p:embeddedFont>
      <p:font typeface="Saira Bold Bold" panose="020B0604020202020204" charset="0"/>
      <p:regular r:id="rId47"/>
    </p:embeddedFont>
    <p:embeddedFont>
      <p:font typeface="Saira ExtraCondensed Bold Bold" panose="020B060402020202020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954" y="4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2.sv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47.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s>
</file>

<file path=ppt/slides/_rels/slide1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0.svg"/><Relationship Id="rId18" Type="http://schemas.openxmlformats.org/officeDocument/2006/relationships/image" Target="../media/image75.png"/><Relationship Id="rId26" Type="http://schemas.openxmlformats.org/officeDocument/2006/relationships/image" Target="../media/image83.png"/><Relationship Id="rId3" Type="http://schemas.openxmlformats.org/officeDocument/2006/relationships/image" Target="../media/image62.svg"/><Relationship Id="rId21" Type="http://schemas.openxmlformats.org/officeDocument/2006/relationships/image" Target="../media/image78.svg"/><Relationship Id="rId7" Type="http://schemas.openxmlformats.org/officeDocument/2006/relationships/image" Target="../media/image66.svg"/><Relationship Id="rId12" Type="http://schemas.openxmlformats.org/officeDocument/2006/relationships/image" Target="../media/image69.png"/><Relationship Id="rId17" Type="http://schemas.openxmlformats.org/officeDocument/2006/relationships/image" Target="../media/image74.svg"/><Relationship Id="rId25" Type="http://schemas.openxmlformats.org/officeDocument/2006/relationships/image" Target="../media/image82.svg"/><Relationship Id="rId2" Type="http://schemas.openxmlformats.org/officeDocument/2006/relationships/image" Target="../media/image61.png"/><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41.svg"/><Relationship Id="rId24" Type="http://schemas.openxmlformats.org/officeDocument/2006/relationships/image" Target="../media/image81.png"/><Relationship Id="rId5" Type="http://schemas.openxmlformats.org/officeDocument/2006/relationships/image" Target="../media/image64.svg"/><Relationship Id="rId15" Type="http://schemas.openxmlformats.org/officeDocument/2006/relationships/image" Target="../media/image72.svg"/><Relationship Id="rId23" Type="http://schemas.openxmlformats.org/officeDocument/2006/relationships/image" Target="../media/image80.svg"/><Relationship Id="rId10" Type="http://schemas.openxmlformats.org/officeDocument/2006/relationships/image" Target="../media/image40.png"/><Relationship Id="rId19" Type="http://schemas.openxmlformats.org/officeDocument/2006/relationships/image" Target="../media/image76.svg"/><Relationship Id="rId4" Type="http://schemas.openxmlformats.org/officeDocument/2006/relationships/image" Target="../media/image63.png"/><Relationship Id="rId9" Type="http://schemas.openxmlformats.org/officeDocument/2006/relationships/image" Target="../media/image68.sv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svg"/></Relationships>
</file>

<file path=ppt/slides/_rels/slide16.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34.svg"/><Relationship Id="rId7" Type="http://schemas.openxmlformats.org/officeDocument/2006/relationships/image" Target="../media/image86.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5.png"/></Relationships>
</file>

<file path=ppt/slides/_rels/slide1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8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32.sv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91.svg"/><Relationship Id="rId7" Type="http://schemas.openxmlformats.org/officeDocument/2006/relationships/image" Target="../media/image95.sv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100.svg"/><Relationship Id="rId4" Type="http://schemas.openxmlformats.org/officeDocument/2006/relationships/image" Target="../media/image99.png"/></Relationships>
</file>

<file path=ppt/slides/_rels/slide2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0.sv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 Id="rId5" Type="http://schemas.openxmlformats.org/officeDocument/2006/relationships/image" Target="../media/image103.svg"/><Relationship Id="rId4" Type="http://schemas.openxmlformats.org/officeDocument/2006/relationships/image" Target="../media/image102.png"/></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972545">
            <a:off x="-2856714" y="-5442448"/>
            <a:ext cx="10578966" cy="1142128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2008875" y="-702589"/>
            <a:ext cx="17375562" cy="1843560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316730">
            <a:off x="-1381685" y="6286113"/>
            <a:ext cx="7628908" cy="6637150"/>
          </a:xfrm>
          <a:prstGeom prst="rect">
            <a:avLst/>
          </a:prstGeom>
        </p:spPr>
      </p:pic>
      <p:sp>
        <p:nvSpPr>
          <p:cNvPr id="5" name="TextBox 5"/>
          <p:cNvSpPr txBox="1"/>
          <p:nvPr/>
        </p:nvSpPr>
        <p:spPr>
          <a:xfrm>
            <a:off x="11140584" y="8500996"/>
            <a:ext cx="3303967" cy="266700"/>
          </a:xfrm>
          <a:prstGeom prst="rect">
            <a:avLst/>
          </a:prstGeom>
        </p:spPr>
        <p:txBody>
          <a:bodyPr lIns="0" tIns="0" rIns="0" bIns="0" rtlCol="0" anchor="t">
            <a:spAutoFit/>
          </a:bodyPr>
          <a:lstStyle/>
          <a:p>
            <a:pPr algn="r">
              <a:lnSpc>
                <a:spcPts val="2189"/>
              </a:lnSpc>
            </a:pPr>
            <a:endParaRPr/>
          </a:p>
        </p:txBody>
      </p:sp>
      <p:sp>
        <p:nvSpPr>
          <p:cNvPr id="6" name="TextBox 6"/>
          <p:cNvSpPr txBox="1"/>
          <p:nvPr/>
        </p:nvSpPr>
        <p:spPr>
          <a:xfrm>
            <a:off x="2470479" y="6453584"/>
            <a:ext cx="12569707" cy="1619250"/>
          </a:xfrm>
          <a:prstGeom prst="rect">
            <a:avLst/>
          </a:prstGeom>
        </p:spPr>
        <p:txBody>
          <a:bodyPr lIns="0" tIns="0" rIns="0" bIns="0" rtlCol="0" anchor="t">
            <a:spAutoFit/>
          </a:bodyPr>
          <a:lstStyle/>
          <a:p>
            <a:pPr algn="ctr">
              <a:lnSpc>
                <a:spcPts val="11339"/>
              </a:lnSpc>
            </a:pPr>
            <a:endParaRPr/>
          </a:p>
        </p:txBody>
      </p:sp>
      <p:sp>
        <p:nvSpPr>
          <p:cNvPr id="7" name="TextBox 7"/>
          <p:cNvSpPr txBox="1"/>
          <p:nvPr/>
        </p:nvSpPr>
        <p:spPr>
          <a:xfrm>
            <a:off x="1266525" y="2373171"/>
            <a:ext cx="15754950" cy="6984359"/>
          </a:xfrm>
          <a:prstGeom prst="rect">
            <a:avLst/>
          </a:prstGeom>
        </p:spPr>
        <p:txBody>
          <a:bodyPr lIns="0" tIns="0" rIns="0" bIns="0" rtlCol="0" anchor="t">
            <a:spAutoFit/>
          </a:bodyPr>
          <a:lstStyle/>
          <a:p>
            <a:pPr algn="ctr">
              <a:lnSpc>
                <a:spcPts val="9099"/>
              </a:lnSpc>
            </a:pPr>
            <a:r>
              <a:rPr lang="en-US" sz="9099" spc="1437" dirty="0">
                <a:solidFill>
                  <a:srgbClr val="FF0000"/>
                </a:solidFill>
                <a:latin typeface="Asap Regular Bold Italics"/>
              </a:rPr>
              <a:t>LẬP TRÌNH CHƯƠNG </a:t>
            </a:r>
          </a:p>
          <a:p>
            <a:pPr algn="ctr">
              <a:lnSpc>
                <a:spcPts val="9099"/>
              </a:lnSpc>
            </a:pPr>
            <a:r>
              <a:rPr lang="en-US" sz="9099" spc="1437" dirty="0" err="1">
                <a:solidFill>
                  <a:srgbClr val="FF0000"/>
                </a:solidFill>
                <a:latin typeface="Asap Regular Bold Italics"/>
              </a:rPr>
              <a:t>trình</a:t>
            </a:r>
            <a:r>
              <a:rPr lang="en-US" sz="9099" spc="1437" dirty="0">
                <a:solidFill>
                  <a:srgbClr val="FF0000"/>
                </a:solidFill>
                <a:latin typeface="Asap Regular Bold Italics"/>
              </a:rPr>
              <a:t> chat </a:t>
            </a:r>
            <a:r>
              <a:rPr lang="en-US" sz="9099" spc="1437" dirty="0" err="1">
                <a:solidFill>
                  <a:srgbClr val="FF0000"/>
                </a:solidFill>
                <a:latin typeface="Asap Regular Bold Italics"/>
              </a:rPr>
              <a:t>và</a:t>
            </a:r>
            <a:r>
              <a:rPr lang="en-US" sz="9099" spc="1437" dirty="0">
                <a:solidFill>
                  <a:srgbClr val="FF0000"/>
                </a:solidFill>
                <a:latin typeface="Asap Regular Bold Italics"/>
              </a:rPr>
              <a:t> </a:t>
            </a:r>
            <a:r>
              <a:rPr lang="en-US" sz="9099" spc="1437" dirty="0" err="1">
                <a:solidFill>
                  <a:srgbClr val="FF0000"/>
                </a:solidFill>
                <a:latin typeface="Asap Regular Bold Italics"/>
              </a:rPr>
              <a:t>gửi</a:t>
            </a:r>
            <a:r>
              <a:rPr lang="en-US" sz="9099" spc="1437" dirty="0">
                <a:solidFill>
                  <a:srgbClr val="FF0000"/>
                </a:solidFill>
                <a:latin typeface="Asap Regular Bold Italics"/>
              </a:rPr>
              <a:t> </a:t>
            </a:r>
          </a:p>
          <a:p>
            <a:pPr algn="ctr">
              <a:lnSpc>
                <a:spcPts val="9099"/>
              </a:lnSpc>
            </a:pPr>
            <a:r>
              <a:rPr lang="en-US" sz="9099" spc="1437" dirty="0">
                <a:solidFill>
                  <a:srgbClr val="FF0000"/>
                </a:solidFill>
                <a:latin typeface="Asap Regular Bold Italics"/>
              </a:rPr>
              <a:t>file </a:t>
            </a:r>
            <a:r>
              <a:rPr lang="en-US" sz="9099" spc="1437" dirty="0" err="1">
                <a:solidFill>
                  <a:srgbClr val="FF0000"/>
                </a:solidFill>
                <a:latin typeface="Asap Regular Bold Italics"/>
              </a:rPr>
              <a:t>bằng</a:t>
            </a:r>
            <a:r>
              <a:rPr lang="en-US" sz="9099" spc="1437" dirty="0">
                <a:solidFill>
                  <a:srgbClr val="FF0000"/>
                </a:solidFill>
                <a:latin typeface="Asap Regular Bold Italics"/>
              </a:rPr>
              <a:t> Java </a:t>
            </a:r>
            <a:r>
              <a:rPr lang="en-US" sz="9099" spc="1437" dirty="0" err="1">
                <a:solidFill>
                  <a:srgbClr val="FF0000"/>
                </a:solidFill>
                <a:latin typeface="Asap Regular Bold Italics"/>
              </a:rPr>
              <a:t>sử</a:t>
            </a:r>
            <a:r>
              <a:rPr lang="en-US" sz="9099" spc="1437" dirty="0">
                <a:solidFill>
                  <a:srgbClr val="FF0000"/>
                </a:solidFill>
                <a:latin typeface="Asap Regular Bold Italics"/>
              </a:rPr>
              <a:t> </a:t>
            </a:r>
          </a:p>
          <a:p>
            <a:pPr algn="ctr">
              <a:lnSpc>
                <a:spcPts val="9099"/>
              </a:lnSpc>
            </a:pPr>
            <a:r>
              <a:rPr lang="en-US" sz="9099" spc="1437" dirty="0" err="1">
                <a:solidFill>
                  <a:srgbClr val="FF0000"/>
                </a:solidFill>
                <a:latin typeface="Asap Regular Bold Italics"/>
              </a:rPr>
              <a:t>dụng</a:t>
            </a:r>
            <a:r>
              <a:rPr lang="en-US" sz="9099" spc="1437" dirty="0">
                <a:solidFill>
                  <a:srgbClr val="FF0000"/>
                </a:solidFill>
                <a:latin typeface="Asap Regular Bold Italics"/>
              </a:rPr>
              <a:t> </a:t>
            </a:r>
            <a:r>
              <a:rPr lang="en-US" sz="9099" spc="1437" dirty="0" err="1">
                <a:solidFill>
                  <a:srgbClr val="FF0000"/>
                </a:solidFill>
                <a:latin typeface="Asap Regular Bold Italics"/>
              </a:rPr>
              <a:t>giao</a:t>
            </a:r>
            <a:r>
              <a:rPr lang="en-US" sz="9099" spc="1437" dirty="0">
                <a:solidFill>
                  <a:srgbClr val="FF0000"/>
                </a:solidFill>
                <a:latin typeface="Asap Regular Bold Italics"/>
              </a:rPr>
              <a:t> </a:t>
            </a:r>
            <a:r>
              <a:rPr lang="en-US" sz="9099" spc="1437" dirty="0" err="1">
                <a:solidFill>
                  <a:srgbClr val="FF0000"/>
                </a:solidFill>
                <a:latin typeface="Asap Regular Bold Italics"/>
              </a:rPr>
              <a:t>thức</a:t>
            </a:r>
            <a:r>
              <a:rPr lang="en-US" sz="9099" spc="1437" dirty="0">
                <a:solidFill>
                  <a:srgbClr val="FF0000"/>
                </a:solidFill>
                <a:latin typeface="Asap Regular Bold Italics"/>
              </a:rPr>
              <a:t> </a:t>
            </a:r>
          </a:p>
          <a:p>
            <a:pPr algn="ctr">
              <a:lnSpc>
                <a:spcPts val="9099"/>
              </a:lnSpc>
            </a:pPr>
            <a:r>
              <a:rPr lang="en-US" sz="9099" spc="1437" dirty="0">
                <a:solidFill>
                  <a:srgbClr val="FF0000"/>
                </a:solidFill>
                <a:latin typeface="Asap Regular Bold Italics"/>
              </a:rPr>
              <a:t>TCP</a:t>
            </a:r>
          </a:p>
          <a:p>
            <a:pPr algn="ctr">
              <a:lnSpc>
                <a:spcPts val="9099"/>
              </a:lnSpc>
            </a:pPr>
            <a:endParaRPr lang="en-US" sz="9099" spc="1437" dirty="0">
              <a:solidFill>
                <a:srgbClr val="FFD2CC"/>
              </a:solidFill>
              <a:latin typeface="Asap Regular Bold Itali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83729" y="-2020653"/>
            <a:ext cx="14434470" cy="1493864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9242" y="6526533"/>
            <a:ext cx="5019621" cy="5463533"/>
          </a:xfrm>
          <a:prstGeom prst="rect">
            <a:avLst/>
          </a:prstGeom>
        </p:spPr>
      </p:pic>
      <p:pic>
        <p:nvPicPr>
          <p:cNvPr id="4" name="Picture 4"/>
          <p:cNvPicPr>
            <a:picLocks noChangeAspect="1"/>
          </p:cNvPicPr>
          <p:nvPr/>
        </p:nvPicPr>
        <p:blipFill>
          <a:blip r:embed="rId6"/>
          <a:srcRect/>
          <a:stretch>
            <a:fillRect/>
          </a:stretch>
        </p:blipFill>
        <p:spPr>
          <a:xfrm>
            <a:off x="0" y="724438"/>
            <a:ext cx="7566375" cy="4550532"/>
          </a:xfrm>
          <a:prstGeom prst="rect">
            <a:avLst/>
          </a:prstGeom>
        </p:spPr>
      </p:pic>
      <p:pic>
        <p:nvPicPr>
          <p:cNvPr id="5" name="Picture 5"/>
          <p:cNvPicPr>
            <a:picLocks noChangeAspect="1"/>
          </p:cNvPicPr>
          <p:nvPr/>
        </p:nvPicPr>
        <p:blipFill>
          <a:blip r:embed="rId7"/>
          <a:srcRect/>
          <a:stretch>
            <a:fillRect/>
          </a:stretch>
        </p:blipFill>
        <p:spPr>
          <a:xfrm>
            <a:off x="7566375" y="7387667"/>
            <a:ext cx="11179784" cy="3741266"/>
          </a:xfrm>
          <a:prstGeom prst="rect">
            <a:avLst/>
          </a:prstGeom>
        </p:spPr>
      </p:pic>
      <p:grpSp>
        <p:nvGrpSpPr>
          <p:cNvPr id="6" name="Group 6"/>
          <p:cNvGrpSpPr/>
          <p:nvPr/>
        </p:nvGrpSpPr>
        <p:grpSpPr>
          <a:xfrm>
            <a:off x="8582774" y="-194951"/>
            <a:ext cx="9236380" cy="8580244"/>
            <a:chOff x="0" y="0"/>
            <a:chExt cx="12315174" cy="11440325"/>
          </a:xfrm>
        </p:grpSpPr>
        <p:sp>
          <p:nvSpPr>
            <p:cNvPr id="7" name="TextBox 7"/>
            <p:cNvSpPr txBox="1"/>
            <p:nvPr/>
          </p:nvSpPr>
          <p:spPr>
            <a:xfrm>
              <a:off x="0" y="884718"/>
              <a:ext cx="12315174" cy="10047606"/>
            </a:xfrm>
            <a:prstGeom prst="rect">
              <a:avLst/>
            </a:prstGeom>
          </p:spPr>
          <p:txBody>
            <a:bodyPr lIns="0" tIns="0" rIns="0" bIns="0" rtlCol="0" anchor="t">
              <a:spAutoFit/>
            </a:bodyPr>
            <a:lstStyle/>
            <a:p>
              <a:pPr algn="just">
                <a:lnSpc>
                  <a:spcPts val="4949"/>
                </a:lnSpc>
              </a:pPr>
              <a:r>
                <a:rPr lang="en-US" sz="3299">
                  <a:solidFill>
                    <a:srgbClr val="000000"/>
                  </a:solidFill>
                  <a:latin typeface="Muli Extra Light Bold"/>
                </a:rPr>
                <a:t>- Một socket có thể thực hiện bảy thao tác cơ bản:</a:t>
              </a:r>
            </a:p>
            <a:p>
              <a:pPr algn="just">
                <a:lnSpc>
                  <a:spcPts val="4949"/>
                </a:lnSpc>
              </a:pPr>
              <a:r>
                <a:rPr lang="en-US" sz="3299">
                  <a:solidFill>
                    <a:srgbClr val="000000"/>
                  </a:solidFill>
                  <a:latin typeface="Arimo Bold"/>
                </a:rPr>
                <a:t>Kết nối với một máy ở xa (ví dụ, chuẩnbị để gửi và nhận dữ liệu) </a:t>
              </a:r>
            </a:p>
            <a:p>
              <a:pPr algn="just">
                <a:lnSpc>
                  <a:spcPts val="4949"/>
                </a:lnSpc>
              </a:pPr>
              <a:r>
                <a:rPr lang="en-US" sz="3299">
                  <a:solidFill>
                    <a:srgbClr val="000000"/>
                  </a:solidFill>
                  <a:latin typeface="Arimo Bold"/>
                </a:rPr>
                <a:t>Gửi dữ liệu</a:t>
              </a:r>
            </a:p>
            <a:p>
              <a:pPr algn="just">
                <a:lnSpc>
                  <a:spcPts val="4949"/>
                </a:lnSpc>
              </a:pPr>
              <a:r>
                <a:rPr lang="en-US" sz="3299">
                  <a:solidFill>
                    <a:srgbClr val="000000"/>
                  </a:solidFill>
                  <a:latin typeface="Arimo Bold"/>
                </a:rPr>
                <a:t>Nhận dữ liệu</a:t>
              </a:r>
            </a:p>
            <a:p>
              <a:pPr algn="just">
                <a:lnSpc>
                  <a:spcPts val="4949"/>
                </a:lnSpc>
              </a:pPr>
              <a:r>
                <a:rPr lang="en-US" sz="3299">
                  <a:solidFill>
                    <a:srgbClr val="000000"/>
                  </a:solidFill>
                  <a:latin typeface="Arimo Bold"/>
                </a:rPr>
                <a:t>Ngắt liên kết </a:t>
              </a:r>
            </a:p>
            <a:p>
              <a:pPr algn="just">
                <a:lnSpc>
                  <a:spcPts val="4949"/>
                </a:lnSpc>
              </a:pPr>
              <a:r>
                <a:rPr lang="en-US" sz="3299">
                  <a:solidFill>
                    <a:srgbClr val="000000"/>
                  </a:solidFill>
                  <a:latin typeface="Arimo Bold"/>
                </a:rPr>
                <a:t>Gán cổng</a:t>
              </a:r>
            </a:p>
            <a:p>
              <a:pPr algn="just">
                <a:lnSpc>
                  <a:spcPts val="4949"/>
                </a:lnSpc>
              </a:pPr>
              <a:r>
                <a:rPr lang="en-US" sz="3299">
                  <a:solidFill>
                    <a:srgbClr val="000000"/>
                  </a:solidFill>
                  <a:latin typeface="Arimo Bold"/>
                </a:rPr>
                <a:t>Nghe dữ liệu đến</a:t>
              </a:r>
            </a:p>
            <a:p>
              <a:pPr algn="just">
                <a:lnSpc>
                  <a:spcPts val="4949"/>
                </a:lnSpc>
              </a:pPr>
              <a:r>
                <a:rPr lang="en-US" sz="3299">
                  <a:solidFill>
                    <a:srgbClr val="000000"/>
                  </a:solidFill>
                  <a:latin typeface="Arimo Bold"/>
                </a:rPr>
                <a:t>Chấp nhận liên kết từ các máy ở xa trên cổng đã được gán.</a:t>
              </a:r>
            </a:p>
            <a:p>
              <a:pPr>
                <a:lnSpc>
                  <a:spcPts val="3000"/>
                </a:lnSpc>
              </a:pPr>
              <a:endParaRPr lang="en-US" sz="3299">
                <a:solidFill>
                  <a:srgbClr val="000000"/>
                </a:solidFill>
                <a:latin typeface="Arimo Bold"/>
              </a:endParaRPr>
            </a:p>
            <a:p>
              <a:pPr>
                <a:lnSpc>
                  <a:spcPts val="3000"/>
                </a:lnSpc>
              </a:pPr>
              <a:endParaRPr lang="en-US" sz="3299">
                <a:solidFill>
                  <a:srgbClr val="000000"/>
                </a:solidFill>
                <a:latin typeface="Arimo Bold"/>
              </a:endParaRPr>
            </a:p>
          </p:txBody>
        </p:sp>
        <p:sp>
          <p:nvSpPr>
            <p:cNvPr id="8" name="TextBox 8"/>
            <p:cNvSpPr txBox="1"/>
            <p:nvPr/>
          </p:nvSpPr>
          <p:spPr>
            <a:xfrm>
              <a:off x="0" y="-19050"/>
              <a:ext cx="12315174" cy="615950"/>
            </a:xfrm>
            <a:prstGeom prst="rect">
              <a:avLst/>
            </a:prstGeom>
          </p:spPr>
          <p:txBody>
            <a:bodyPr lIns="0" tIns="0" rIns="0" bIns="0" rtlCol="0" anchor="t">
              <a:spAutoFit/>
            </a:bodyPr>
            <a:lstStyle/>
            <a:p>
              <a:pPr>
                <a:lnSpc>
                  <a:spcPts val="3899"/>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313805">
            <a:off x="-4923607" y="2101094"/>
            <a:ext cx="15151227" cy="1003768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640545">
            <a:off x="15281061" y="-3018337"/>
            <a:ext cx="7431815" cy="7691400"/>
          </a:xfrm>
          <a:prstGeom prst="rect">
            <a:avLst/>
          </a:prstGeom>
        </p:spPr>
      </p:pic>
      <p:sp>
        <p:nvSpPr>
          <p:cNvPr id="4" name="TextBox 4"/>
          <p:cNvSpPr txBox="1"/>
          <p:nvPr/>
        </p:nvSpPr>
        <p:spPr>
          <a:xfrm>
            <a:off x="635195" y="-9525"/>
            <a:ext cx="16176960" cy="4467225"/>
          </a:xfrm>
          <a:prstGeom prst="rect">
            <a:avLst/>
          </a:prstGeom>
        </p:spPr>
        <p:txBody>
          <a:bodyPr lIns="0" tIns="0" rIns="0" bIns="0" rtlCol="0" anchor="t">
            <a:spAutoFit/>
          </a:bodyPr>
          <a:lstStyle/>
          <a:p>
            <a:pPr>
              <a:lnSpc>
                <a:spcPts val="11702"/>
              </a:lnSpc>
            </a:pPr>
            <a:r>
              <a:rPr lang="en-US" sz="9752">
                <a:solidFill>
                  <a:srgbClr val="AF8558"/>
                </a:solidFill>
                <a:latin typeface="Saira Black"/>
              </a:rPr>
              <a:t>SERVER HOẠT ĐỘNG ĐA TUYẾN(MULTI THREADING) </a:t>
            </a:r>
          </a:p>
          <a:p>
            <a:pPr algn="just">
              <a:lnSpc>
                <a:spcPts val="11702"/>
              </a:lnSpc>
            </a:pPr>
            <a:endParaRPr lang="en-US" sz="9752">
              <a:solidFill>
                <a:srgbClr val="AF8558"/>
              </a:solidFill>
              <a:latin typeface="Saira Black"/>
            </a:endParaRPr>
          </a:p>
        </p:txBody>
      </p:sp>
      <p:grpSp>
        <p:nvGrpSpPr>
          <p:cNvPr id="5" name="Group 5"/>
          <p:cNvGrpSpPr/>
          <p:nvPr/>
        </p:nvGrpSpPr>
        <p:grpSpPr>
          <a:xfrm>
            <a:off x="1338935" y="3508167"/>
            <a:ext cx="15610130" cy="2695132"/>
            <a:chOff x="0" y="0"/>
            <a:chExt cx="20813507" cy="3593509"/>
          </a:xfrm>
        </p:grpSpPr>
        <p:sp>
          <p:nvSpPr>
            <p:cNvPr id="6" name="TextBox 6"/>
            <p:cNvSpPr txBox="1"/>
            <p:nvPr/>
          </p:nvSpPr>
          <p:spPr>
            <a:xfrm>
              <a:off x="0" y="857510"/>
              <a:ext cx="20813507" cy="2699617"/>
            </a:xfrm>
            <a:prstGeom prst="rect">
              <a:avLst/>
            </a:prstGeom>
          </p:spPr>
          <p:txBody>
            <a:bodyPr lIns="0" tIns="0" rIns="0" bIns="0" rtlCol="0" anchor="t">
              <a:spAutoFit/>
            </a:bodyPr>
            <a:lstStyle/>
            <a:p>
              <a:pPr marL="0" lvl="0" indent="0" algn="ctr">
                <a:lnSpc>
                  <a:spcPts val="5505"/>
                </a:lnSpc>
              </a:pPr>
              <a:r>
                <a:rPr lang="en-US" sz="3670">
                  <a:solidFill>
                    <a:srgbClr val="454B53"/>
                  </a:solidFill>
                  <a:latin typeface="Saira Bold Bold"/>
                </a:rPr>
                <a:t>Để cho phép chương trình server kết nối và phục vụ được nhiều chương trình client tại một thời điểm, chúng ta cần phải xây dựng chương trình server là chương trình đa tuyến. </a:t>
              </a:r>
            </a:p>
          </p:txBody>
        </p:sp>
        <p:sp>
          <p:nvSpPr>
            <p:cNvPr id="7" name="TextBox 7"/>
            <p:cNvSpPr txBox="1"/>
            <p:nvPr/>
          </p:nvSpPr>
          <p:spPr>
            <a:xfrm>
              <a:off x="0" y="-38100"/>
              <a:ext cx="20813507" cy="671423"/>
            </a:xfrm>
            <a:prstGeom prst="rect">
              <a:avLst/>
            </a:prstGeom>
          </p:spPr>
          <p:txBody>
            <a:bodyPr lIns="0" tIns="0" rIns="0" bIns="0" rtlCol="0" anchor="t">
              <a:spAutoFit/>
            </a:bodyPr>
            <a:lstStyle/>
            <a:p>
              <a:pPr>
                <a:lnSpc>
                  <a:spcPts val="4137"/>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C5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60869" flipV="1">
            <a:off x="-1534107" y="-2969087"/>
            <a:ext cx="10162738" cy="1211652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96902" y="-163523"/>
            <a:ext cx="3591098" cy="411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681" y="0"/>
            <a:ext cx="2815083" cy="2565244"/>
          </a:xfrm>
          <a:prstGeom prst="rect">
            <a:avLst/>
          </a:prstGeom>
        </p:spPr>
      </p:pic>
      <p:sp>
        <p:nvSpPr>
          <p:cNvPr id="5" name="TextBox 5"/>
          <p:cNvSpPr txBox="1"/>
          <p:nvPr/>
        </p:nvSpPr>
        <p:spPr>
          <a:xfrm>
            <a:off x="1082340" y="5133975"/>
            <a:ext cx="16176960" cy="1495425"/>
          </a:xfrm>
          <a:prstGeom prst="rect">
            <a:avLst/>
          </a:prstGeom>
        </p:spPr>
        <p:txBody>
          <a:bodyPr lIns="0" tIns="0" rIns="0" bIns="0" rtlCol="0" anchor="t">
            <a:spAutoFit/>
          </a:bodyPr>
          <a:lstStyle/>
          <a:p>
            <a:pPr algn="l">
              <a:lnSpc>
                <a:spcPts val="11702"/>
              </a:lnSpc>
            </a:pPr>
            <a:r>
              <a:rPr lang="en-US" sz="9752">
                <a:solidFill>
                  <a:srgbClr val="AF8558"/>
                </a:solidFill>
                <a:latin typeface="Saira Black"/>
              </a:rPr>
              <a:t>TÌM HIỂU CÔNG CỤ CÀI ĐẶT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AutoShape 2"/>
          <p:cNvSpPr/>
          <p:nvPr/>
        </p:nvSpPr>
        <p:spPr>
          <a:xfrm>
            <a:off x="1028700" y="9165019"/>
            <a:ext cx="898611" cy="93281"/>
          </a:xfrm>
          <a:prstGeom prst="rect">
            <a:avLst/>
          </a:prstGeom>
          <a:solidFill>
            <a:srgbClr val="3EDAD8"/>
          </a:solidFill>
        </p:spPr>
      </p:sp>
      <p:grpSp>
        <p:nvGrpSpPr>
          <p:cNvPr id="3" name="Group 3"/>
          <p:cNvGrpSpPr/>
          <p:nvPr/>
        </p:nvGrpSpPr>
        <p:grpSpPr>
          <a:xfrm>
            <a:off x="7693256" y="5625538"/>
            <a:ext cx="6192157" cy="1144814"/>
            <a:chOff x="0" y="0"/>
            <a:chExt cx="6480264" cy="1198080"/>
          </a:xfrm>
        </p:grpSpPr>
        <p:sp>
          <p:nvSpPr>
            <p:cNvPr id="4" name="Freeform 4"/>
            <p:cNvSpPr/>
            <p:nvPr/>
          </p:nvSpPr>
          <p:spPr>
            <a:xfrm>
              <a:off x="0" y="0"/>
              <a:ext cx="6480265" cy="1198080"/>
            </a:xfrm>
            <a:custGeom>
              <a:avLst/>
              <a:gdLst/>
              <a:ahLst/>
              <a:cxnLst/>
              <a:rect l="l" t="t" r="r" b="b"/>
              <a:pathLst>
                <a:path w="6480265" h="1198080">
                  <a:moveTo>
                    <a:pt x="6355804" y="1198080"/>
                  </a:moveTo>
                  <a:lnTo>
                    <a:pt x="124460" y="1198080"/>
                  </a:lnTo>
                  <a:cubicBezTo>
                    <a:pt x="55880" y="1198080"/>
                    <a:pt x="0" y="1142200"/>
                    <a:pt x="0" y="1073620"/>
                  </a:cubicBezTo>
                  <a:lnTo>
                    <a:pt x="0" y="124460"/>
                  </a:lnTo>
                  <a:cubicBezTo>
                    <a:pt x="0" y="55880"/>
                    <a:pt x="55880" y="0"/>
                    <a:pt x="124460" y="0"/>
                  </a:cubicBezTo>
                  <a:lnTo>
                    <a:pt x="6355805" y="0"/>
                  </a:lnTo>
                  <a:cubicBezTo>
                    <a:pt x="6424385" y="0"/>
                    <a:pt x="6480265" y="55880"/>
                    <a:pt x="6480265" y="124460"/>
                  </a:cubicBezTo>
                  <a:lnTo>
                    <a:pt x="6480265" y="1073620"/>
                  </a:lnTo>
                  <a:cubicBezTo>
                    <a:pt x="6480265" y="1142200"/>
                    <a:pt x="6424385" y="1198080"/>
                    <a:pt x="6355805" y="1198080"/>
                  </a:cubicBezTo>
                  <a:close/>
                </a:path>
              </a:pathLst>
            </a:custGeom>
            <a:solidFill>
              <a:srgbClr val="3EDAD8"/>
            </a:solidFill>
          </p:spPr>
        </p:sp>
      </p:grpSp>
      <p:grpSp>
        <p:nvGrpSpPr>
          <p:cNvPr id="5" name="Group 5"/>
          <p:cNvGrpSpPr/>
          <p:nvPr/>
        </p:nvGrpSpPr>
        <p:grpSpPr>
          <a:xfrm>
            <a:off x="7693256" y="7694814"/>
            <a:ext cx="6855823" cy="1144814"/>
            <a:chOff x="0" y="0"/>
            <a:chExt cx="7174809" cy="1198080"/>
          </a:xfrm>
        </p:grpSpPr>
        <p:sp>
          <p:nvSpPr>
            <p:cNvPr id="6" name="Freeform 6"/>
            <p:cNvSpPr/>
            <p:nvPr/>
          </p:nvSpPr>
          <p:spPr>
            <a:xfrm>
              <a:off x="0" y="0"/>
              <a:ext cx="7174809" cy="1198080"/>
            </a:xfrm>
            <a:custGeom>
              <a:avLst/>
              <a:gdLst/>
              <a:ahLst/>
              <a:cxnLst/>
              <a:rect l="l" t="t" r="r" b="b"/>
              <a:pathLst>
                <a:path w="7174809" h="1198080">
                  <a:moveTo>
                    <a:pt x="7050349" y="1198080"/>
                  </a:moveTo>
                  <a:lnTo>
                    <a:pt x="124460" y="1198080"/>
                  </a:lnTo>
                  <a:cubicBezTo>
                    <a:pt x="55880" y="1198080"/>
                    <a:pt x="0" y="1142200"/>
                    <a:pt x="0" y="1073620"/>
                  </a:cubicBezTo>
                  <a:lnTo>
                    <a:pt x="0" y="124460"/>
                  </a:lnTo>
                  <a:cubicBezTo>
                    <a:pt x="0" y="55880"/>
                    <a:pt x="55880" y="0"/>
                    <a:pt x="124460" y="0"/>
                  </a:cubicBezTo>
                  <a:lnTo>
                    <a:pt x="7050349" y="0"/>
                  </a:lnTo>
                  <a:cubicBezTo>
                    <a:pt x="7118929" y="0"/>
                    <a:pt x="7174809" y="55880"/>
                    <a:pt x="7174809" y="124460"/>
                  </a:cubicBezTo>
                  <a:lnTo>
                    <a:pt x="7174809" y="1073620"/>
                  </a:lnTo>
                  <a:cubicBezTo>
                    <a:pt x="7174809" y="1142200"/>
                    <a:pt x="7118929" y="1198080"/>
                    <a:pt x="7050349" y="1198080"/>
                  </a:cubicBezTo>
                  <a:close/>
                </a:path>
              </a:pathLst>
            </a:custGeom>
            <a:solidFill>
              <a:srgbClr val="86EAE9"/>
            </a:solidFill>
          </p:spPr>
        </p:sp>
      </p:grpSp>
      <p:pic>
        <p:nvPicPr>
          <p:cNvPr id="7" name="Picture 7"/>
          <p:cNvPicPr>
            <a:picLocks noChangeAspect="1"/>
          </p:cNvPicPr>
          <p:nvPr/>
        </p:nvPicPr>
        <p:blipFill>
          <a:blip r:embed="rId2"/>
          <a:srcRect/>
          <a:stretch>
            <a:fillRect/>
          </a:stretch>
        </p:blipFill>
        <p:spPr>
          <a:xfrm>
            <a:off x="12295150" y="4080961"/>
            <a:ext cx="6716860" cy="6716860"/>
          </a:xfrm>
          <a:prstGeom prst="rect">
            <a:avLst/>
          </a:prstGeom>
        </p:spPr>
      </p:pic>
      <p:sp>
        <p:nvSpPr>
          <p:cNvPr id="8" name="TextBox 8"/>
          <p:cNvSpPr txBox="1"/>
          <p:nvPr/>
        </p:nvSpPr>
        <p:spPr>
          <a:xfrm>
            <a:off x="7494778" y="5969346"/>
            <a:ext cx="4836963" cy="438150"/>
          </a:xfrm>
          <a:prstGeom prst="rect">
            <a:avLst/>
          </a:prstGeom>
        </p:spPr>
        <p:txBody>
          <a:bodyPr lIns="0" tIns="0" rIns="0" bIns="0" rtlCol="0" anchor="t">
            <a:spAutoFit/>
          </a:bodyPr>
          <a:lstStyle/>
          <a:p>
            <a:pPr algn="r">
              <a:lnSpc>
                <a:spcPts val="3360"/>
              </a:lnSpc>
            </a:pPr>
            <a:r>
              <a:rPr lang="en-US" sz="2800">
                <a:solidFill>
                  <a:srgbClr val="FFFFFF"/>
                </a:solidFill>
                <a:latin typeface="Arimo Bold"/>
              </a:rPr>
              <a:t> Eclipse IDE </a:t>
            </a:r>
          </a:p>
        </p:txBody>
      </p:sp>
      <p:sp>
        <p:nvSpPr>
          <p:cNvPr id="9" name="TextBox 9"/>
          <p:cNvSpPr txBox="1"/>
          <p:nvPr/>
        </p:nvSpPr>
        <p:spPr>
          <a:xfrm>
            <a:off x="6031251" y="8038621"/>
            <a:ext cx="5673349" cy="438150"/>
          </a:xfrm>
          <a:prstGeom prst="rect">
            <a:avLst/>
          </a:prstGeom>
        </p:spPr>
        <p:txBody>
          <a:bodyPr lIns="0" tIns="0" rIns="0" bIns="0" rtlCol="0" anchor="t">
            <a:spAutoFit/>
          </a:bodyPr>
          <a:lstStyle/>
          <a:p>
            <a:pPr algn="r">
              <a:lnSpc>
                <a:spcPts val="3360"/>
              </a:lnSpc>
            </a:pPr>
            <a:r>
              <a:rPr lang="en-US" sz="2800">
                <a:solidFill>
                  <a:srgbClr val="FFFFFF"/>
                </a:solidFill>
                <a:latin typeface="Arimo Bold"/>
              </a:rPr>
              <a:t>JDK</a:t>
            </a:r>
          </a:p>
        </p:txBody>
      </p:sp>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310648">
            <a:off x="-915396" y="-2276758"/>
            <a:ext cx="6828963" cy="968023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grpSp>
        <p:nvGrpSpPr>
          <p:cNvPr id="2" name="Group 2"/>
          <p:cNvGrpSpPr/>
          <p:nvPr/>
        </p:nvGrpSpPr>
        <p:grpSpPr>
          <a:xfrm>
            <a:off x="1900905" y="8953785"/>
            <a:ext cx="16933435" cy="1072133"/>
            <a:chOff x="0" y="0"/>
            <a:chExt cx="20038516" cy="1268730"/>
          </a:xfrm>
        </p:grpSpPr>
        <p:sp>
          <p:nvSpPr>
            <p:cNvPr id="3" name="Freeform 3"/>
            <p:cNvSpPr/>
            <p:nvPr/>
          </p:nvSpPr>
          <p:spPr>
            <a:xfrm>
              <a:off x="0" y="0"/>
              <a:ext cx="20038516" cy="1268730"/>
            </a:xfrm>
            <a:custGeom>
              <a:avLst/>
              <a:gdLst/>
              <a:ahLst/>
              <a:cxnLst/>
              <a:rect l="l" t="t" r="r" b="b"/>
              <a:pathLst>
                <a:path w="20038516" h="1268730">
                  <a:moveTo>
                    <a:pt x="735330" y="0"/>
                  </a:moveTo>
                  <a:lnTo>
                    <a:pt x="0" y="1268730"/>
                  </a:lnTo>
                  <a:lnTo>
                    <a:pt x="20038516" y="1268730"/>
                  </a:lnTo>
                  <a:lnTo>
                    <a:pt x="19303186" y="0"/>
                  </a:lnTo>
                  <a:close/>
                </a:path>
              </a:pathLst>
            </a:custGeom>
            <a:solidFill>
              <a:srgbClr val="2C92D5">
                <a:alpha val="9804"/>
              </a:srgbClr>
            </a:solidFill>
          </p:spPr>
        </p:sp>
      </p:grpSp>
      <p:grpSp>
        <p:nvGrpSpPr>
          <p:cNvPr id="4" name="Group 4"/>
          <p:cNvGrpSpPr/>
          <p:nvPr/>
        </p:nvGrpSpPr>
        <p:grpSpPr>
          <a:xfrm>
            <a:off x="3579022" y="8953785"/>
            <a:ext cx="5646265" cy="1072133"/>
            <a:chOff x="0" y="0"/>
            <a:chExt cx="6681620" cy="1268730"/>
          </a:xfrm>
        </p:grpSpPr>
        <p:sp>
          <p:nvSpPr>
            <p:cNvPr id="5" name="Freeform 5"/>
            <p:cNvSpPr/>
            <p:nvPr/>
          </p:nvSpPr>
          <p:spPr>
            <a:xfrm>
              <a:off x="0" y="0"/>
              <a:ext cx="6681620" cy="1268730"/>
            </a:xfrm>
            <a:custGeom>
              <a:avLst/>
              <a:gdLst/>
              <a:ahLst/>
              <a:cxnLst/>
              <a:rect l="l" t="t" r="r" b="b"/>
              <a:pathLst>
                <a:path w="6681620" h="1268730">
                  <a:moveTo>
                    <a:pt x="735330" y="0"/>
                  </a:moveTo>
                  <a:lnTo>
                    <a:pt x="0" y="1268730"/>
                  </a:lnTo>
                  <a:lnTo>
                    <a:pt x="6681620" y="1268730"/>
                  </a:lnTo>
                  <a:lnTo>
                    <a:pt x="5946290" y="0"/>
                  </a:lnTo>
                  <a:close/>
                </a:path>
              </a:pathLst>
            </a:custGeom>
            <a:solidFill>
              <a:srgbClr val="2C92D5"/>
            </a:solidFill>
          </p:spPr>
        </p:sp>
      </p:grpSp>
      <p:grpSp>
        <p:nvGrpSpPr>
          <p:cNvPr id="6" name="Group 6"/>
          <p:cNvGrpSpPr/>
          <p:nvPr/>
        </p:nvGrpSpPr>
        <p:grpSpPr>
          <a:xfrm>
            <a:off x="3200031" y="6678626"/>
            <a:ext cx="15634309" cy="1072133"/>
            <a:chOff x="0" y="0"/>
            <a:chExt cx="18501170" cy="1268730"/>
          </a:xfrm>
        </p:grpSpPr>
        <p:sp>
          <p:nvSpPr>
            <p:cNvPr id="7" name="Freeform 7"/>
            <p:cNvSpPr/>
            <p:nvPr/>
          </p:nvSpPr>
          <p:spPr>
            <a:xfrm>
              <a:off x="0" y="0"/>
              <a:ext cx="18501170" cy="1268730"/>
            </a:xfrm>
            <a:custGeom>
              <a:avLst/>
              <a:gdLst/>
              <a:ahLst/>
              <a:cxnLst/>
              <a:rect l="l" t="t" r="r" b="b"/>
              <a:pathLst>
                <a:path w="18501170" h="1268730">
                  <a:moveTo>
                    <a:pt x="735330" y="0"/>
                  </a:moveTo>
                  <a:lnTo>
                    <a:pt x="0" y="1268730"/>
                  </a:lnTo>
                  <a:lnTo>
                    <a:pt x="18501170" y="1268730"/>
                  </a:lnTo>
                  <a:lnTo>
                    <a:pt x="17765840" y="0"/>
                  </a:lnTo>
                  <a:close/>
                </a:path>
              </a:pathLst>
            </a:custGeom>
            <a:solidFill>
              <a:srgbClr val="3EDAD8">
                <a:alpha val="9804"/>
              </a:srgbClr>
            </a:solidFill>
          </p:spPr>
        </p:sp>
      </p:grpSp>
      <p:grpSp>
        <p:nvGrpSpPr>
          <p:cNvPr id="8" name="Group 8"/>
          <p:cNvGrpSpPr/>
          <p:nvPr/>
        </p:nvGrpSpPr>
        <p:grpSpPr>
          <a:xfrm>
            <a:off x="3875195" y="5151564"/>
            <a:ext cx="15157613" cy="1455831"/>
            <a:chOff x="0" y="0"/>
            <a:chExt cx="13209577" cy="1268730"/>
          </a:xfrm>
        </p:grpSpPr>
        <p:sp>
          <p:nvSpPr>
            <p:cNvPr id="9" name="Freeform 9"/>
            <p:cNvSpPr/>
            <p:nvPr/>
          </p:nvSpPr>
          <p:spPr>
            <a:xfrm>
              <a:off x="0" y="0"/>
              <a:ext cx="13209578" cy="1268730"/>
            </a:xfrm>
            <a:custGeom>
              <a:avLst/>
              <a:gdLst/>
              <a:ahLst/>
              <a:cxnLst/>
              <a:rect l="l" t="t" r="r" b="b"/>
              <a:pathLst>
                <a:path w="13209578" h="1268730">
                  <a:moveTo>
                    <a:pt x="735330" y="0"/>
                  </a:moveTo>
                  <a:lnTo>
                    <a:pt x="0" y="1268730"/>
                  </a:lnTo>
                  <a:lnTo>
                    <a:pt x="13209578" y="1268730"/>
                  </a:lnTo>
                  <a:lnTo>
                    <a:pt x="12474248" y="0"/>
                  </a:lnTo>
                  <a:close/>
                </a:path>
              </a:pathLst>
            </a:custGeom>
            <a:solidFill>
              <a:srgbClr val="86EAE9">
                <a:alpha val="9804"/>
              </a:srgbClr>
            </a:solidFill>
          </p:spPr>
        </p:sp>
      </p:grpSp>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551595" y="5143500"/>
            <a:ext cx="1701687" cy="1471960"/>
          </a:xfrm>
          <a:prstGeom prst="rect">
            <a:avLst/>
          </a:prstGeom>
        </p:spPr>
      </p:pic>
      <p:grpSp>
        <p:nvGrpSpPr>
          <p:cNvPr id="11" name="Group 11"/>
          <p:cNvGrpSpPr/>
          <p:nvPr/>
        </p:nvGrpSpPr>
        <p:grpSpPr>
          <a:xfrm>
            <a:off x="2560699" y="7813926"/>
            <a:ext cx="16273642" cy="1072133"/>
            <a:chOff x="0" y="0"/>
            <a:chExt cx="19257737" cy="1268730"/>
          </a:xfrm>
        </p:grpSpPr>
        <p:sp>
          <p:nvSpPr>
            <p:cNvPr id="12" name="Freeform 12"/>
            <p:cNvSpPr/>
            <p:nvPr/>
          </p:nvSpPr>
          <p:spPr>
            <a:xfrm>
              <a:off x="0" y="0"/>
              <a:ext cx="19257736" cy="1268730"/>
            </a:xfrm>
            <a:custGeom>
              <a:avLst/>
              <a:gdLst/>
              <a:ahLst/>
              <a:cxnLst/>
              <a:rect l="l" t="t" r="r" b="b"/>
              <a:pathLst>
                <a:path w="19257736" h="1268730">
                  <a:moveTo>
                    <a:pt x="735330" y="0"/>
                  </a:moveTo>
                  <a:lnTo>
                    <a:pt x="0" y="1268730"/>
                  </a:lnTo>
                  <a:lnTo>
                    <a:pt x="19257736" y="1268730"/>
                  </a:lnTo>
                  <a:lnTo>
                    <a:pt x="18522407" y="0"/>
                  </a:lnTo>
                  <a:close/>
                </a:path>
              </a:pathLst>
            </a:custGeom>
            <a:solidFill>
              <a:srgbClr val="37C9EF">
                <a:alpha val="9804"/>
              </a:srgbClr>
            </a:solidFill>
          </p:spPr>
        </p:sp>
      </p:grpSp>
      <p:grpSp>
        <p:nvGrpSpPr>
          <p:cNvPr id="13" name="Group 13"/>
          <p:cNvGrpSpPr/>
          <p:nvPr/>
        </p:nvGrpSpPr>
        <p:grpSpPr>
          <a:xfrm>
            <a:off x="4237099" y="7813926"/>
            <a:ext cx="4330679" cy="1072133"/>
            <a:chOff x="0" y="0"/>
            <a:chExt cx="5124796" cy="1268730"/>
          </a:xfrm>
        </p:grpSpPr>
        <p:sp>
          <p:nvSpPr>
            <p:cNvPr id="14" name="Freeform 14"/>
            <p:cNvSpPr/>
            <p:nvPr/>
          </p:nvSpPr>
          <p:spPr>
            <a:xfrm>
              <a:off x="0" y="0"/>
              <a:ext cx="5124796" cy="1268730"/>
            </a:xfrm>
            <a:custGeom>
              <a:avLst/>
              <a:gdLst/>
              <a:ahLst/>
              <a:cxnLst/>
              <a:rect l="l" t="t" r="r" b="b"/>
              <a:pathLst>
                <a:path w="5124796" h="1268730">
                  <a:moveTo>
                    <a:pt x="735330" y="0"/>
                  </a:moveTo>
                  <a:lnTo>
                    <a:pt x="0" y="1268730"/>
                  </a:lnTo>
                  <a:lnTo>
                    <a:pt x="5124796" y="1268730"/>
                  </a:lnTo>
                  <a:lnTo>
                    <a:pt x="4389466" y="0"/>
                  </a:lnTo>
                  <a:close/>
                </a:path>
              </a:pathLst>
            </a:custGeom>
            <a:solidFill>
              <a:srgbClr val="37C9EF"/>
            </a:solidFill>
          </p:spPr>
        </p:sp>
      </p:grpSp>
      <p:grpSp>
        <p:nvGrpSpPr>
          <p:cNvPr id="15" name="Group 15"/>
          <p:cNvGrpSpPr/>
          <p:nvPr/>
        </p:nvGrpSpPr>
        <p:grpSpPr>
          <a:xfrm>
            <a:off x="4891580" y="6678626"/>
            <a:ext cx="2998182" cy="1072133"/>
            <a:chOff x="0" y="0"/>
            <a:chExt cx="3547958" cy="1268730"/>
          </a:xfrm>
        </p:grpSpPr>
        <p:sp>
          <p:nvSpPr>
            <p:cNvPr id="16" name="Freeform 16"/>
            <p:cNvSpPr/>
            <p:nvPr/>
          </p:nvSpPr>
          <p:spPr>
            <a:xfrm>
              <a:off x="0" y="0"/>
              <a:ext cx="3547958" cy="1268730"/>
            </a:xfrm>
            <a:custGeom>
              <a:avLst/>
              <a:gdLst/>
              <a:ahLst/>
              <a:cxnLst/>
              <a:rect l="l" t="t" r="r" b="b"/>
              <a:pathLst>
                <a:path w="3547958" h="1268730">
                  <a:moveTo>
                    <a:pt x="735330" y="0"/>
                  </a:moveTo>
                  <a:lnTo>
                    <a:pt x="0" y="1268730"/>
                  </a:lnTo>
                  <a:lnTo>
                    <a:pt x="3547958" y="1268730"/>
                  </a:lnTo>
                  <a:lnTo>
                    <a:pt x="2812628" y="0"/>
                  </a:lnTo>
                  <a:close/>
                </a:path>
              </a:pathLst>
            </a:custGeom>
            <a:solidFill>
              <a:srgbClr val="3EDAD8"/>
            </a:solidFill>
          </p:spPr>
        </p:sp>
      </p:grpSp>
      <p:sp>
        <p:nvSpPr>
          <p:cNvPr id="17" name="TextBox 17"/>
          <p:cNvSpPr txBox="1"/>
          <p:nvPr/>
        </p:nvSpPr>
        <p:spPr>
          <a:xfrm>
            <a:off x="10697519" y="5667996"/>
            <a:ext cx="6282041" cy="409575"/>
          </a:xfrm>
          <a:prstGeom prst="rect">
            <a:avLst/>
          </a:prstGeom>
        </p:spPr>
        <p:txBody>
          <a:bodyPr lIns="0" tIns="0" rIns="0" bIns="0" rtlCol="0" anchor="t">
            <a:spAutoFit/>
          </a:bodyPr>
          <a:lstStyle/>
          <a:p>
            <a:pPr algn="r">
              <a:lnSpc>
                <a:spcPts val="3120"/>
              </a:lnSpc>
            </a:pPr>
            <a:r>
              <a:rPr lang="en-US" sz="2600" spc="52">
                <a:solidFill>
                  <a:srgbClr val="191919"/>
                </a:solidFill>
                <a:latin typeface="Arimo"/>
              </a:rPr>
              <a:t>Tính đóng gói</a:t>
            </a:r>
          </a:p>
        </p:txBody>
      </p:sp>
      <p:sp>
        <p:nvSpPr>
          <p:cNvPr id="18" name="TextBox 18"/>
          <p:cNvSpPr txBox="1"/>
          <p:nvPr/>
        </p:nvSpPr>
        <p:spPr>
          <a:xfrm>
            <a:off x="10697519" y="8200456"/>
            <a:ext cx="6282041" cy="409575"/>
          </a:xfrm>
          <a:prstGeom prst="rect">
            <a:avLst/>
          </a:prstGeom>
        </p:spPr>
        <p:txBody>
          <a:bodyPr lIns="0" tIns="0" rIns="0" bIns="0" rtlCol="0" anchor="t">
            <a:spAutoFit/>
          </a:bodyPr>
          <a:lstStyle/>
          <a:p>
            <a:pPr algn="r">
              <a:lnSpc>
                <a:spcPts val="3120"/>
              </a:lnSpc>
            </a:pPr>
            <a:r>
              <a:rPr lang="en-US" sz="2600" spc="52">
                <a:solidFill>
                  <a:srgbClr val="191919"/>
                </a:solidFill>
                <a:latin typeface="Arimo"/>
              </a:rPr>
              <a:t>Tính đa hình</a:t>
            </a:r>
          </a:p>
        </p:txBody>
      </p:sp>
      <p:sp>
        <p:nvSpPr>
          <p:cNvPr id="19" name="TextBox 19"/>
          <p:cNvSpPr txBox="1"/>
          <p:nvPr/>
        </p:nvSpPr>
        <p:spPr>
          <a:xfrm>
            <a:off x="10697519" y="7065156"/>
            <a:ext cx="6282041" cy="409575"/>
          </a:xfrm>
          <a:prstGeom prst="rect">
            <a:avLst/>
          </a:prstGeom>
        </p:spPr>
        <p:txBody>
          <a:bodyPr lIns="0" tIns="0" rIns="0" bIns="0" rtlCol="0" anchor="t">
            <a:spAutoFit/>
          </a:bodyPr>
          <a:lstStyle/>
          <a:p>
            <a:pPr algn="r">
              <a:lnSpc>
                <a:spcPts val="3120"/>
              </a:lnSpc>
            </a:pPr>
            <a:r>
              <a:rPr lang="en-US" sz="2600" spc="52">
                <a:solidFill>
                  <a:srgbClr val="191919"/>
                </a:solidFill>
                <a:latin typeface="Arimo"/>
              </a:rPr>
              <a:t>Tính kế thừa</a:t>
            </a:r>
          </a:p>
        </p:txBody>
      </p:sp>
      <p:sp>
        <p:nvSpPr>
          <p:cNvPr id="20" name="TextBox 20"/>
          <p:cNvSpPr txBox="1"/>
          <p:nvPr/>
        </p:nvSpPr>
        <p:spPr>
          <a:xfrm>
            <a:off x="10697519" y="9340315"/>
            <a:ext cx="6282041" cy="409575"/>
          </a:xfrm>
          <a:prstGeom prst="rect">
            <a:avLst/>
          </a:prstGeom>
        </p:spPr>
        <p:txBody>
          <a:bodyPr lIns="0" tIns="0" rIns="0" bIns="0" rtlCol="0" anchor="t">
            <a:spAutoFit/>
          </a:bodyPr>
          <a:lstStyle/>
          <a:p>
            <a:pPr algn="r">
              <a:lnSpc>
                <a:spcPts val="3120"/>
              </a:lnSpc>
            </a:pPr>
            <a:r>
              <a:rPr lang="en-US" sz="2600" spc="52">
                <a:solidFill>
                  <a:srgbClr val="191919"/>
                </a:solidFill>
                <a:latin typeface="Arimo"/>
              </a:rPr>
              <a:t>Tính trừu tượng</a:t>
            </a:r>
          </a:p>
        </p:txBody>
      </p:sp>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891580" y="5684217"/>
            <a:ext cx="531249" cy="531249"/>
          </a:xfrm>
          <a:prstGeom prst="rect">
            <a:avLst/>
          </a:prstGeom>
        </p:spPr>
      </p:pic>
      <p:pic>
        <p:nvPicPr>
          <p:cNvPr id="22" name="Picture 2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176047" y="6949068"/>
            <a:ext cx="531249" cy="531249"/>
          </a:xfrm>
          <a:prstGeom prst="rect">
            <a:avLst/>
          </a:prstGeom>
        </p:spPr>
      </p:pic>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60515" y="8084368"/>
            <a:ext cx="531249" cy="531249"/>
          </a:xfrm>
          <a:prstGeom prst="rect">
            <a:avLst/>
          </a:prstGeom>
        </p:spPr>
      </p:pic>
      <p:pic>
        <p:nvPicPr>
          <p:cNvPr id="24" name="Picture 2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744982" y="9224227"/>
            <a:ext cx="531249" cy="531249"/>
          </a:xfrm>
          <a:prstGeom prst="rect">
            <a:avLst/>
          </a:prstGeom>
        </p:spPr>
      </p:pic>
      <p:sp>
        <p:nvSpPr>
          <p:cNvPr id="25" name="TextBox 25"/>
          <p:cNvSpPr txBox="1"/>
          <p:nvPr/>
        </p:nvSpPr>
        <p:spPr>
          <a:xfrm>
            <a:off x="3219450" y="710946"/>
            <a:ext cx="11849100" cy="587883"/>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191919"/>
                </a:solidFill>
                <a:latin typeface="Clear Sans Bold"/>
              </a:rPr>
              <a:t>Tính chất của OOP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8328311" y="1086079"/>
            <a:ext cx="3423987" cy="303178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071283" y="5143500"/>
            <a:ext cx="2391481" cy="141749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998198" y="7181191"/>
            <a:ext cx="2015659" cy="196435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1895387" y="6505973"/>
            <a:ext cx="1794555" cy="297290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787807" y="4607352"/>
            <a:ext cx="3471493" cy="2299864"/>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400000">
            <a:off x="8488355" y="3859712"/>
            <a:ext cx="2924840" cy="2317936"/>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2343170" y="1028700"/>
            <a:ext cx="2239189" cy="1141986"/>
          </a:xfrm>
          <a:prstGeom prst="rect">
            <a:avLst/>
          </a:prstGeom>
        </p:spPr>
      </p:pic>
      <p:pic>
        <p:nvPicPr>
          <p:cNvPr id="9" name="Picture 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020111" y="2170686"/>
            <a:ext cx="2092624" cy="2239189"/>
          </a:xfrm>
          <a:prstGeom prst="rect">
            <a:avLst/>
          </a:prstGeom>
        </p:spPr>
      </p:pic>
      <p:pic>
        <p:nvPicPr>
          <p:cNvPr id="10" name="Picture 10"/>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290585" y="2284323"/>
            <a:ext cx="3428310" cy="2125552"/>
          </a:xfrm>
          <a:prstGeom prst="rect">
            <a:avLst/>
          </a:prstGeom>
        </p:spPr>
      </p:pic>
      <p:pic>
        <p:nvPicPr>
          <p:cNvPr id="11" name="Picture 11"/>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5020111" y="1086079"/>
            <a:ext cx="2239189" cy="1027228"/>
          </a:xfrm>
          <a:prstGeom prst="rect">
            <a:avLst/>
          </a:prstGeom>
        </p:spPr>
      </p:pic>
      <p:pic>
        <p:nvPicPr>
          <p:cNvPr id="12" name="Picture 12"/>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flipV="1">
            <a:off x="8335468" y="6560996"/>
            <a:ext cx="2970743" cy="2584546"/>
          </a:xfrm>
          <a:prstGeom prst="rect">
            <a:avLst/>
          </a:prstGeom>
        </p:spPr>
      </p:pic>
      <p:pic>
        <p:nvPicPr>
          <p:cNvPr id="13" name="Picture 13"/>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1290585" y="1800631"/>
            <a:ext cx="1375351" cy="1323776"/>
          </a:xfrm>
          <a:prstGeom prst="rect">
            <a:avLst/>
          </a:prstGeom>
        </p:spPr>
      </p:pic>
      <p:pic>
        <p:nvPicPr>
          <p:cNvPr id="14" name="Picture 14"/>
          <p:cNvPicPr>
            <a:picLocks noChangeAspect="1"/>
          </p:cNvPicPr>
          <p:nvPr/>
        </p:nvPicPr>
        <p:blipFill>
          <a:blip r:embed="rId26">
            <a:alphaModFix amt="63000"/>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587117" y="-558540"/>
            <a:ext cx="4193427" cy="4114800"/>
          </a:xfrm>
          <a:prstGeom prst="rect">
            <a:avLst/>
          </a:prstGeom>
        </p:spPr>
      </p:pic>
      <p:sp>
        <p:nvSpPr>
          <p:cNvPr id="15" name="TextBox 15"/>
          <p:cNvSpPr txBox="1"/>
          <p:nvPr/>
        </p:nvSpPr>
        <p:spPr>
          <a:xfrm rot="-500557">
            <a:off x="-564119" y="2103722"/>
            <a:ext cx="10028100" cy="7378113"/>
          </a:xfrm>
          <a:prstGeom prst="rect">
            <a:avLst/>
          </a:prstGeom>
        </p:spPr>
        <p:txBody>
          <a:bodyPr lIns="0" tIns="0" rIns="0" bIns="0" rtlCol="0" anchor="t">
            <a:spAutoFit/>
          </a:bodyPr>
          <a:lstStyle/>
          <a:p>
            <a:pPr algn="ctr">
              <a:lnSpc>
                <a:spcPts val="8185"/>
              </a:lnSpc>
            </a:pPr>
            <a:r>
              <a:rPr lang="en-US" sz="10232">
                <a:solidFill>
                  <a:srgbClr val="E2A165"/>
                </a:solidFill>
                <a:latin typeface="Bukhari Script Bold"/>
              </a:rPr>
              <a:t>CHƯƠNG 2</a:t>
            </a:r>
          </a:p>
          <a:p>
            <a:pPr algn="ctr">
              <a:lnSpc>
                <a:spcPts val="8185"/>
              </a:lnSpc>
            </a:pPr>
            <a:r>
              <a:rPr lang="en-US" sz="10232">
                <a:solidFill>
                  <a:srgbClr val="E2A165"/>
                </a:solidFill>
                <a:latin typeface="Bukhari Script Bold"/>
              </a:rPr>
              <a:t> </a:t>
            </a:r>
          </a:p>
          <a:p>
            <a:pPr algn="ctr">
              <a:lnSpc>
                <a:spcPts val="8185"/>
              </a:lnSpc>
            </a:pPr>
            <a:r>
              <a:rPr lang="en-US" sz="10232">
                <a:solidFill>
                  <a:srgbClr val="E2A165"/>
                </a:solidFill>
                <a:latin typeface="Bukhari Script Bold"/>
              </a:rPr>
              <a:t>Thiết kế và</a:t>
            </a:r>
          </a:p>
          <a:p>
            <a:pPr algn="ctr">
              <a:lnSpc>
                <a:spcPts val="8185"/>
              </a:lnSpc>
            </a:pPr>
            <a:endParaRPr lang="en-US" sz="10232">
              <a:solidFill>
                <a:srgbClr val="E2A165"/>
              </a:solidFill>
              <a:latin typeface="Bukhari Script Bold"/>
            </a:endParaRPr>
          </a:p>
          <a:p>
            <a:pPr algn="ctr">
              <a:lnSpc>
                <a:spcPts val="8185"/>
              </a:lnSpc>
            </a:pPr>
            <a:r>
              <a:rPr lang="en-US" sz="10232">
                <a:solidFill>
                  <a:srgbClr val="E2A165"/>
                </a:solidFill>
                <a:latin typeface="Bukhari Script Bold"/>
              </a:rPr>
              <a:t>xây dựng mô</a:t>
            </a:r>
          </a:p>
          <a:p>
            <a:pPr algn="ctr">
              <a:lnSpc>
                <a:spcPts val="8185"/>
              </a:lnSpc>
            </a:pPr>
            <a:endParaRPr lang="en-US" sz="10232">
              <a:solidFill>
                <a:srgbClr val="E2A165"/>
              </a:solidFill>
              <a:latin typeface="Bukhari Script Bold"/>
            </a:endParaRPr>
          </a:p>
          <a:p>
            <a:pPr algn="ctr">
              <a:lnSpc>
                <a:spcPts val="8185"/>
              </a:lnSpc>
            </a:pPr>
            <a:r>
              <a:rPr lang="en-US" sz="10232">
                <a:solidFill>
                  <a:srgbClr val="E2A165"/>
                </a:solidFill>
                <a:latin typeface="Bukhari Script Bold"/>
              </a:rPr>
              <a:t> hình bài toán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D2C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241892">
            <a:off x="-3246380" y="-3913042"/>
            <a:ext cx="8218989" cy="8720412"/>
          </a:xfrm>
          <a:prstGeom prst="rect">
            <a:avLst/>
          </a:prstGeom>
        </p:spPr>
      </p:pic>
      <p:pic>
        <p:nvPicPr>
          <p:cNvPr id="3" name="Picture 3"/>
          <p:cNvPicPr>
            <a:picLocks noChangeAspect="1"/>
          </p:cNvPicPr>
          <p:nvPr/>
        </p:nvPicPr>
        <p:blipFill>
          <a:blip r:embed="rId2">
            <a:alphaModFix amt="81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241892">
            <a:off x="12237097" y="5161846"/>
            <a:ext cx="8218989" cy="8720412"/>
          </a:xfrm>
          <a:prstGeom prst="rect">
            <a:avLst/>
          </a:prstGeom>
        </p:spPr>
      </p:pic>
      <p:pic>
        <p:nvPicPr>
          <p:cNvPr id="4" name="Picture 4"/>
          <p:cNvPicPr>
            <a:picLocks noChangeAspect="1"/>
          </p:cNvPicPr>
          <p:nvPr/>
        </p:nvPicPr>
        <p:blipFill>
          <a:blip r:embed="rId4"/>
          <a:srcRect/>
          <a:stretch>
            <a:fillRect/>
          </a:stretch>
        </p:blipFill>
        <p:spPr>
          <a:xfrm rot="501062">
            <a:off x="6930801" y="-795576"/>
            <a:ext cx="11451311" cy="3836189"/>
          </a:xfrm>
          <a:prstGeom prst="rect">
            <a:avLst/>
          </a:prstGeom>
        </p:spPr>
      </p:pic>
      <p:grpSp>
        <p:nvGrpSpPr>
          <p:cNvPr id="5" name="Group 5"/>
          <p:cNvGrpSpPr/>
          <p:nvPr/>
        </p:nvGrpSpPr>
        <p:grpSpPr>
          <a:xfrm>
            <a:off x="7438922" y="1425315"/>
            <a:ext cx="10172248" cy="7384739"/>
            <a:chOff x="0" y="0"/>
            <a:chExt cx="13562997" cy="9846319"/>
          </a:xfrm>
        </p:grpSpPr>
        <p:sp>
          <p:nvSpPr>
            <p:cNvPr id="6" name="TextBox 6"/>
            <p:cNvSpPr txBox="1"/>
            <p:nvPr/>
          </p:nvSpPr>
          <p:spPr>
            <a:xfrm>
              <a:off x="1561542" y="-133350"/>
              <a:ext cx="12001455" cy="1075693"/>
            </a:xfrm>
            <a:prstGeom prst="rect">
              <a:avLst/>
            </a:prstGeom>
          </p:spPr>
          <p:txBody>
            <a:bodyPr lIns="0" tIns="0" rIns="0" bIns="0" rtlCol="0" anchor="t">
              <a:spAutoFit/>
            </a:bodyPr>
            <a:lstStyle/>
            <a:p>
              <a:pPr marL="0" lvl="0" indent="0">
                <a:lnSpc>
                  <a:spcPts val="7049"/>
                </a:lnSpc>
              </a:pPr>
              <a:r>
                <a:rPr lang="en-US" sz="4699">
                  <a:solidFill>
                    <a:srgbClr val="000000"/>
                  </a:solidFill>
                  <a:latin typeface="Muli Regular"/>
                </a:rPr>
                <a:t>1.1 Yêu cầu của bài toán</a:t>
              </a:r>
            </a:p>
          </p:txBody>
        </p:sp>
        <p:sp>
          <p:nvSpPr>
            <p:cNvPr id="7" name="TextBox 7"/>
            <p:cNvSpPr txBox="1"/>
            <p:nvPr/>
          </p:nvSpPr>
          <p:spPr>
            <a:xfrm>
              <a:off x="1561542" y="4492409"/>
              <a:ext cx="12001455" cy="2256793"/>
            </a:xfrm>
            <a:prstGeom prst="rect">
              <a:avLst/>
            </a:prstGeom>
          </p:spPr>
          <p:txBody>
            <a:bodyPr lIns="0" tIns="0" rIns="0" bIns="0" rtlCol="0" anchor="t">
              <a:spAutoFit/>
            </a:bodyPr>
            <a:lstStyle/>
            <a:p>
              <a:pPr marL="0" lvl="0" indent="0">
                <a:lnSpc>
                  <a:spcPts val="7049"/>
                </a:lnSpc>
              </a:pPr>
              <a:r>
                <a:rPr lang="en-US" sz="4699">
                  <a:solidFill>
                    <a:srgbClr val="000000"/>
                  </a:solidFill>
                  <a:latin typeface="Muli Regular"/>
                </a:rPr>
                <a:t>1.3 Xây dựng chương trình Client</a:t>
              </a:r>
            </a:p>
          </p:txBody>
        </p:sp>
        <p:sp>
          <p:nvSpPr>
            <p:cNvPr id="8" name="TextBox 8"/>
            <p:cNvSpPr txBox="1"/>
            <p:nvPr/>
          </p:nvSpPr>
          <p:spPr>
            <a:xfrm>
              <a:off x="1561542" y="1736093"/>
              <a:ext cx="12001455" cy="2256793"/>
            </a:xfrm>
            <a:prstGeom prst="rect">
              <a:avLst/>
            </a:prstGeom>
          </p:spPr>
          <p:txBody>
            <a:bodyPr lIns="0" tIns="0" rIns="0" bIns="0" rtlCol="0" anchor="t">
              <a:spAutoFit/>
            </a:bodyPr>
            <a:lstStyle/>
            <a:p>
              <a:pPr marL="0" lvl="0" indent="0">
                <a:lnSpc>
                  <a:spcPts val="7049"/>
                </a:lnSpc>
              </a:pPr>
              <a:r>
                <a:rPr lang="en-US" sz="4699">
                  <a:solidFill>
                    <a:srgbClr val="000000"/>
                  </a:solidFill>
                  <a:latin typeface="Muli Regular"/>
                </a:rPr>
                <a:t>1.2 Xây dựng chương trình Server </a:t>
              </a:r>
            </a:p>
          </p:txBody>
        </p:sp>
        <p:sp>
          <p:nvSpPr>
            <p:cNvPr id="9" name="TextBox 9"/>
            <p:cNvSpPr txBox="1"/>
            <p:nvPr/>
          </p:nvSpPr>
          <p:spPr>
            <a:xfrm>
              <a:off x="1561542" y="7533010"/>
              <a:ext cx="12001455" cy="2313308"/>
            </a:xfrm>
            <a:prstGeom prst="rect">
              <a:avLst/>
            </a:prstGeom>
          </p:spPr>
          <p:txBody>
            <a:bodyPr lIns="0" tIns="0" rIns="0" bIns="0" rtlCol="0" anchor="t">
              <a:spAutoFit/>
            </a:bodyPr>
            <a:lstStyle/>
            <a:p>
              <a:pPr>
                <a:lnSpc>
                  <a:spcPts val="7162"/>
                </a:lnSpc>
              </a:pPr>
              <a:r>
                <a:rPr lang="en-US" sz="4774">
                  <a:solidFill>
                    <a:srgbClr val="000000"/>
                  </a:solidFill>
                  <a:latin typeface="Muli Regular"/>
                </a:rPr>
                <a:t>1.4 Thiết kế giao diện hiển thị khung chat phía Client.</a:t>
              </a:r>
            </a:p>
          </p:txBody>
        </p:sp>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1053542" cy="1014035"/>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2424148"/>
              <a:ext cx="1053542" cy="1014035"/>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20781" y="5180464"/>
              <a:ext cx="1053542" cy="1014035"/>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20781" y="8254085"/>
              <a:ext cx="1053542" cy="1014035"/>
            </a:xfrm>
            <a:prstGeom prst="rect">
              <a:avLst/>
            </a:prstGeom>
          </p:spPr>
        </p:pic>
      </p:grpSp>
      <p:pic>
        <p:nvPicPr>
          <p:cNvPr id="14" name="Picture 14"/>
          <p:cNvPicPr>
            <a:picLocks noChangeAspect="1"/>
          </p:cNvPicPr>
          <p:nvPr/>
        </p:nvPicPr>
        <p:blipFill>
          <a:blip r:embed="rId7">
            <a:alphaModFix amt="53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19928" y="5652681"/>
            <a:ext cx="4794788" cy="4114800"/>
          </a:xfrm>
          <a:prstGeom prst="rect">
            <a:avLst/>
          </a:prstGeom>
        </p:spPr>
      </p:pic>
      <p:sp>
        <p:nvSpPr>
          <p:cNvPr id="15" name="TextBox 15"/>
          <p:cNvSpPr txBox="1"/>
          <p:nvPr/>
        </p:nvSpPr>
        <p:spPr>
          <a:xfrm>
            <a:off x="269962" y="1028700"/>
            <a:ext cx="6442969" cy="1962150"/>
          </a:xfrm>
          <a:prstGeom prst="rect">
            <a:avLst/>
          </a:prstGeom>
        </p:spPr>
        <p:txBody>
          <a:bodyPr lIns="0" tIns="0" rIns="0" bIns="0" rtlCol="0" anchor="t">
            <a:spAutoFit/>
          </a:bodyPr>
          <a:lstStyle/>
          <a:p>
            <a:pPr marL="1403349" lvl="1" indent="-701674">
              <a:lnSpc>
                <a:spcPts val="7799"/>
              </a:lnSpc>
              <a:buFont typeface="Arial"/>
              <a:buChar char="•"/>
            </a:pPr>
            <a:r>
              <a:rPr lang="en-US" sz="6499">
                <a:solidFill>
                  <a:srgbClr val="000000"/>
                </a:solidFill>
                <a:latin typeface="Rokkitt Black"/>
              </a:rPr>
              <a:t>PHÂN TÍCH YÊU CẦU</a:t>
            </a:r>
          </a:p>
        </p:txBody>
      </p:sp>
      <p:sp>
        <p:nvSpPr>
          <p:cNvPr id="16" name="TextBox 16"/>
          <p:cNvSpPr txBox="1"/>
          <p:nvPr/>
        </p:nvSpPr>
        <p:spPr>
          <a:xfrm>
            <a:off x="863114" y="3851856"/>
            <a:ext cx="6282497" cy="1962150"/>
          </a:xfrm>
          <a:prstGeom prst="rect">
            <a:avLst/>
          </a:prstGeom>
        </p:spPr>
        <p:txBody>
          <a:bodyPr lIns="0" tIns="0" rIns="0" bIns="0" rtlCol="0" anchor="t">
            <a:spAutoFit/>
          </a:bodyPr>
          <a:lstStyle/>
          <a:p>
            <a:pPr>
              <a:lnSpc>
                <a:spcPts val="7799"/>
              </a:lnSpc>
            </a:pPr>
            <a:r>
              <a:rPr lang="en-US" sz="6499">
                <a:solidFill>
                  <a:srgbClr val="000000"/>
                </a:solidFill>
                <a:latin typeface="Rokkitt Black"/>
              </a:rPr>
              <a:t>2. PHÂN TÍCH </a:t>
            </a:r>
          </a:p>
          <a:p>
            <a:pPr>
              <a:lnSpc>
                <a:spcPts val="7799"/>
              </a:lnSpc>
            </a:pPr>
            <a:r>
              <a:rPr lang="en-US" sz="6499">
                <a:solidFill>
                  <a:srgbClr val="000000"/>
                </a:solidFill>
                <a:latin typeface="Rokkitt Black"/>
              </a:rPr>
              <a:t>CHỨC NĂNG</a:t>
            </a:r>
          </a:p>
        </p:txBody>
      </p:sp>
      <p:sp>
        <p:nvSpPr>
          <p:cNvPr id="17" name="TextBox 17"/>
          <p:cNvSpPr txBox="1"/>
          <p:nvPr/>
        </p:nvSpPr>
        <p:spPr>
          <a:xfrm>
            <a:off x="863114" y="6824256"/>
            <a:ext cx="5709691" cy="2943225"/>
          </a:xfrm>
          <a:prstGeom prst="rect">
            <a:avLst/>
          </a:prstGeom>
        </p:spPr>
        <p:txBody>
          <a:bodyPr lIns="0" tIns="0" rIns="0" bIns="0" rtlCol="0" anchor="t">
            <a:spAutoFit/>
          </a:bodyPr>
          <a:lstStyle/>
          <a:p>
            <a:pPr>
              <a:lnSpc>
                <a:spcPts val="7799"/>
              </a:lnSpc>
            </a:pPr>
            <a:r>
              <a:rPr lang="en-US" sz="6499">
                <a:solidFill>
                  <a:srgbClr val="000000"/>
                </a:solidFill>
                <a:latin typeface="Rokkitt Black"/>
              </a:rPr>
              <a:t>3. THIẾT KẾ CHƯƠNG TRÌNH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10648">
            <a:off x="14529044" y="3117629"/>
            <a:ext cx="6828963" cy="968023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80599" y="5724313"/>
            <a:ext cx="6493701" cy="7067974"/>
          </a:xfrm>
          <a:prstGeom prst="rect">
            <a:avLst/>
          </a:prstGeom>
        </p:spPr>
      </p:pic>
      <p:sp>
        <p:nvSpPr>
          <p:cNvPr id="4" name="TextBox 4"/>
          <p:cNvSpPr txBox="1"/>
          <p:nvPr/>
        </p:nvSpPr>
        <p:spPr>
          <a:xfrm>
            <a:off x="2768442" y="1117901"/>
            <a:ext cx="12751116" cy="8460772"/>
          </a:xfrm>
          <a:prstGeom prst="rect">
            <a:avLst/>
          </a:prstGeom>
        </p:spPr>
        <p:txBody>
          <a:bodyPr lIns="0" tIns="0" rIns="0" bIns="0" rtlCol="0" anchor="t">
            <a:spAutoFit/>
          </a:bodyPr>
          <a:lstStyle/>
          <a:p>
            <a:pPr algn="ctr">
              <a:lnSpc>
                <a:spcPts val="21851"/>
              </a:lnSpc>
            </a:pPr>
            <a:r>
              <a:rPr lang="en-US" sz="21851">
                <a:solidFill>
                  <a:srgbClr val="FFCC5F"/>
                </a:solidFill>
                <a:latin typeface="Saira Bold Bold"/>
              </a:rPr>
              <a:t>Thiết kế chương trình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AB7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94429" y="-1896909"/>
            <a:ext cx="13349835" cy="1453043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103319">
            <a:off x="6773824" y="-1293481"/>
            <a:ext cx="14128861" cy="15378352"/>
          </a:xfrm>
          <a:prstGeom prst="rect">
            <a:avLst/>
          </a:prstGeom>
        </p:spPr>
      </p:pic>
      <p:pic>
        <p:nvPicPr>
          <p:cNvPr id="4" name="Picture 4"/>
          <p:cNvPicPr>
            <a:picLocks noChangeAspect="1"/>
          </p:cNvPicPr>
          <p:nvPr/>
        </p:nvPicPr>
        <p:blipFill>
          <a:blip r:embed="rId6"/>
          <a:srcRect b="4020"/>
          <a:stretch>
            <a:fillRect/>
          </a:stretch>
        </p:blipFill>
        <p:spPr>
          <a:xfrm>
            <a:off x="667558" y="1722071"/>
            <a:ext cx="6840303" cy="6034046"/>
          </a:xfrm>
          <a:prstGeom prst="rect">
            <a:avLst/>
          </a:prstGeom>
        </p:spPr>
      </p:pic>
      <p:pic>
        <p:nvPicPr>
          <p:cNvPr id="5" name="Picture 5"/>
          <p:cNvPicPr>
            <a:picLocks noChangeAspect="1"/>
          </p:cNvPicPr>
          <p:nvPr/>
        </p:nvPicPr>
        <p:blipFill>
          <a:blip r:embed="rId7"/>
          <a:srcRect/>
          <a:stretch>
            <a:fillRect/>
          </a:stretch>
        </p:blipFill>
        <p:spPr>
          <a:xfrm>
            <a:off x="9955406" y="1722071"/>
            <a:ext cx="8122857" cy="6024773"/>
          </a:xfrm>
          <a:prstGeom prst="rect">
            <a:avLst/>
          </a:prstGeom>
        </p:spPr>
      </p:pic>
      <p:sp>
        <p:nvSpPr>
          <p:cNvPr id="6" name="TextBox 6"/>
          <p:cNvSpPr txBox="1"/>
          <p:nvPr/>
        </p:nvSpPr>
        <p:spPr>
          <a:xfrm>
            <a:off x="1048586" y="5698734"/>
            <a:ext cx="7123726" cy="377190"/>
          </a:xfrm>
          <a:prstGeom prst="rect">
            <a:avLst/>
          </a:prstGeom>
        </p:spPr>
        <p:txBody>
          <a:bodyPr lIns="0" tIns="0" rIns="0" bIns="0" rtlCol="0" anchor="t">
            <a:spAutoFit/>
          </a:bodyPr>
          <a:lstStyle/>
          <a:p>
            <a:pPr algn="ctr">
              <a:lnSpc>
                <a:spcPts val="3150"/>
              </a:lnSpc>
            </a:pPr>
            <a:endParaRPr/>
          </a:p>
        </p:txBody>
      </p:sp>
      <p:sp>
        <p:nvSpPr>
          <p:cNvPr id="7" name="TextBox 7"/>
          <p:cNvSpPr txBox="1"/>
          <p:nvPr/>
        </p:nvSpPr>
        <p:spPr>
          <a:xfrm>
            <a:off x="12471834" y="7958933"/>
            <a:ext cx="2732842" cy="466725"/>
          </a:xfrm>
          <a:prstGeom prst="rect">
            <a:avLst/>
          </a:prstGeom>
        </p:spPr>
        <p:txBody>
          <a:bodyPr lIns="0" tIns="0" rIns="0" bIns="0" rtlCol="0" anchor="t">
            <a:spAutoFit/>
          </a:bodyPr>
          <a:lstStyle/>
          <a:p>
            <a:pPr algn="ctr">
              <a:lnSpc>
                <a:spcPts val="3899"/>
              </a:lnSpc>
              <a:spcBef>
                <a:spcPct val="0"/>
              </a:spcBef>
            </a:pPr>
            <a:r>
              <a:rPr lang="en-US" sz="2999">
                <a:solidFill>
                  <a:srgbClr val="000000"/>
                </a:solidFill>
                <a:latin typeface="Muli Regular"/>
              </a:rPr>
              <a:t>Giao diện Login</a:t>
            </a:r>
          </a:p>
        </p:txBody>
      </p:sp>
      <p:sp>
        <p:nvSpPr>
          <p:cNvPr id="8" name="TextBox 8"/>
          <p:cNvSpPr txBox="1"/>
          <p:nvPr/>
        </p:nvSpPr>
        <p:spPr>
          <a:xfrm>
            <a:off x="2665091" y="7958933"/>
            <a:ext cx="2845237" cy="466725"/>
          </a:xfrm>
          <a:prstGeom prst="rect">
            <a:avLst/>
          </a:prstGeom>
        </p:spPr>
        <p:txBody>
          <a:bodyPr lIns="0" tIns="0" rIns="0" bIns="0" rtlCol="0" anchor="t">
            <a:spAutoFit/>
          </a:bodyPr>
          <a:lstStyle/>
          <a:p>
            <a:pPr algn="ctr">
              <a:lnSpc>
                <a:spcPts val="3899"/>
              </a:lnSpc>
              <a:spcBef>
                <a:spcPct val="0"/>
              </a:spcBef>
            </a:pPr>
            <a:r>
              <a:rPr lang="en-US" sz="2999">
                <a:solidFill>
                  <a:srgbClr val="000000"/>
                </a:solidFill>
                <a:latin typeface="Muli Regular"/>
              </a:rPr>
              <a:t>Giao diện server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D2C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222254">
            <a:off x="-2182236" y="2910877"/>
            <a:ext cx="9557263" cy="1022664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541018">
            <a:off x="15123874" y="-5514227"/>
            <a:ext cx="5772934" cy="10986552"/>
          </a:xfrm>
          <a:prstGeom prst="rect">
            <a:avLst/>
          </a:prstGeom>
        </p:spPr>
      </p:pic>
      <p:sp>
        <p:nvSpPr>
          <p:cNvPr id="4" name="TextBox 4"/>
          <p:cNvSpPr txBox="1"/>
          <p:nvPr/>
        </p:nvSpPr>
        <p:spPr>
          <a:xfrm>
            <a:off x="6514059" y="1607805"/>
            <a:ext cx="11496282" cy="8627746"/>
          </a:xfrm>
          <a:prstGeom prst="rect">
            <a:avLst/>
          </a:prstGeom>
        </p:spPr>
        <p:txBody>
          <a:bodyPr lIns="0" tIns="0" rIns="0" bIns="0" rtlCol="0" anchor="t">
            <a:spAutoFit/>
          </a:bodyPr>
          <a:lstStyle/>
          <a:p>
            <a:pPr>
              <a:lnSpc>
                <a:spcPts val="4949"/>
              </a:lnSpc>
            </a:pPr>
            <a:endParaRPr/>
          </a:p>
          <a:p>
            <a:pPr>
              <a:lnSpc>
                <a:spcPts val="4949"/>
              </a:lnSpc>
            </a:pPr>
            <a:r>
              <a:rPr lang="en-US" sz="3299">
                <a:solidFill>
                  <a:srgbClr val="000000"/>
                </a:solidFill>
                <a:latin typeface="Arimo Bold"/>
              </a:rPr>
              <a:t>- Mở một socket nối kết đến Server đã biết địa chỉ IP/localhost và số hiệu cổng (9999).</a:t>
            </a:r>
          </a:p>
          <a:p>
            <a:pPr>
              <a:lnSpc>
                <a:spcPts val="4949"/>
              </a:lnSpc>
            </a:pPr>
            <a:r>
              <a:rPr lang="en-US" sz="3299">
                <a:solidFill>
                  <a:srgbClr val="000000"/>
                </a:solidFill>
                <a:latin typeface="Arimo Bold"/>
              </a:rPr>
              <a:t>- Lấy Streamnhập và Streamxuất được gán với socket.</a:t>
            </a:r>
          </a:p>
          <a:p>
            <a:pPr>
              <a:lnSpc>
                <a:spcPts val="4949"/>
              </a:lnSpc>
            </a:pPr>
            <a:r>
              <a:rPr lang="en-US" sz="3299">
                <a:solidFill>
                  <a:srgbClr val="000000"/>
                </a:solidFill>
                <a:latin typeface="Arimo Bold"/>
              </a:rPr>
              <a:t>- Trao đổi dữ liệu với Server nhờ vào các Stream nhập và Stream xuất. Dùng giao thức TCP/IP để kiểm tra dữ liệu trao đổi với Server.</a:t>
            </a:r>
          </a:p>
          <a:p>
            <a:pPr>
              <a:lnSpc>
                <a:spcPts val="4949"/>
              </a:lnSpc>
            </a:pPr>
            <a:r>
              <a:rPr lang="en-US" sz="3299">
                <a:solidFill>
                  <a:srgbClr val="000000"/>
                </a:solidFill>
                <a:latin typeface="Arimo Bold"/>
              </a:rPr>
              <a:t>- Xây dựng chương trình Server đa tuyến(Server phải luôn giữ kết nối) xử lý các yêu cầu kết nối:</a:t>
            </a:r>
          </a:p>
          <a:p>
            <a:pPr>
              <a:lnSpc>
                <a:spcPts val="4949"/>
              </a:lnSpc>
            </a:pPr>
            <a:r>
              <a:rPr lang="en-US" sz="3299">
                <a:solidFill>
                  <a:srgbClr val="000000"/>
                </a:solidFill>
                <a:latin typeface="Arimo Bold"/>
              </a:rPr>
              <a:t>- Lắng nghe yêu cầu nối kết. Chấp nhận một yêu cầu nối kết.</a:t>
            </a:r>
          </a:p>
          <a:p>
            <a:pPr>
              <a:lnSpc>
                <a:spcPts val="4949"/>
              </a:lnSpc>
            </a:pPr>
            <a:r>
              <a:rPr lang="en-US" sz="3299">
                <a:solidFill>
                  <a:srgbClr val="000000"/>
                </a:solidFill>
                <a:latin typeface="Arimo Bold"/>
              </a:rPr>
              <a:t>- Tạo kênh giao tiếp ảo với các Client. Chờ nhận phân tích và xử lý yêu cầu từ Client.</a:t>
            </a:r>
          </a:p>
          <a:p>
            <a:pPr>
              <a:lnSpc>
                <a:spcPts val="4949"/>
              </a:lnSpc>
            </a:pPr>
            <a:r>
              <a:rPr lang="en-US" sz="3299">
                <a:solidFill>
                  <a:srgbClr val="000000"/>
                </a:solidFill>
                <a:latin typeface="Arimo Bold"/>
              </a:rPr>
              <a:t>- Gửi thông điệp trả lời cho Client.</a:t>
            </a:r>
          </a:p>
          <a:p>
            <a:pPr marL="0" lvl="0" indent="0">
              <a:lnSpc>
                <a:spcPts val="4949"/>
              </a:lnSpc>
            </a:pPr>
            <a:endParaRPr lang="en-US" sz="3299">
              <a:solidFill>
                <a:srgbClr val="000000"/>
              </a:solidFill>
              <a:latin typeface="Arimo Bold"/>
            </a:endParaRPr>
          </a:p>
        </p:txBody>
      </p:sp>
      <p:sp>
        <p:nvSpPr>
          <p:cNvPr id="5" name="TextBox 5"/>
          <p:cNvSpPr txBox="1"/>
          <p:nvPr/>
        </p:nvSpPr>
        <p:spPr>
          <a:xfrm>
            <a:off x="6514059" y="465439"/>
            <a:ext cx="11496282" cy="1447801"/>
          </a:xfrm>
          <a:prstGeom prst="rect">
            <a:avLst/>
          </a:prstGeom>
        </p:spPr>
        <p:txBody>
          <a:bodyPr lIns="0" tIns="0" rIns="0" bIns="0" rtlCol="0" anchor="t">
            <a:spAutoFit/>
          </a:bodyPr>
          <a:lstStyle/>
          <a:p>
            <a:pPr algn="ctr">
              <a:lnSpc>
                <a:spcPts val="5849"/>
              </a:lnSpc>
            </a:pPr>
            <a:r>
              <a:rPr lang="en-US" sz="4499">
                <a:solidFill>
                  <a:srgbClr val="000000"/>
                </a:solidFill>
                <a:latin typeface="Muli Regular Bold"/>
              </a:rPr>
              <a:t>Xây dựng chương trình Client (sử dụng lớp java.net.Socket):</a:t>
            </a:r>
          </a:p>
        </p:txBody>
      </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11063">
            <a:off x="163298" y="7376083"/>
            <a:ext cx="6280347" cy="3722533"/>
          </a:xfrm>
          <a:prstGeom prst="rect">
            <a:avLst/>
          </a:prstGeom>
        </p:spPr>
      </p:pic>
      <p:sp>
        <p:nvSpPr>
          <p:cNvPr id="7" name="TextBox 7"/>
          <p:cNvSpPr txBox="1"/>
          <p:nvPr/>
        </p:nvSpPr>
        <p:spPr>
          <a:xfrm>
            <a:off x="316392" y="960739"/>
            <a:ext cx="5974158" cy="8833973"/>
          </a:xfrm>
          <a:prstGeom prst="rect">
            <a:avLst/>
          </a:prstGeom>
        </p:spPr>
        <p:txBody>
          <a:bodyPr lIns="0" tIns="0" rIns="0" bIns="0" rtlCol="0" anchor="t">
            <a:spAutoFit/>
          </a:bodyPr>
          <a:lstStyle/>
          <a:p>
            <a:pPr algn="ctr">
              <a:lnSpc>
                <a:spcPts val="9817"/>
              </a:lnSpc>
            </a:pPr>
            <a:r>
              <a:rPr lang="en-US" sz="12272">
                <a:solidFill>
                  <a:srgbClr val="A134F6"/>
                </a:solidFill>
                <a:latin typeface="Faustina Regular Bold"/>
              </a:rPr>
              <a:t>XÂY</a:t>
            </a:r>
          </a:p>
          <a:p>
            <a:pPr algn="ctr">
              <a:lnSpc>
                <a:spcPts val="9817"/>
              </a:lnSpc>
            </a:pPr>
            <a:r>
              <a:rPr lang="en-US" sz="12272">
                <a:solidFill>
                  <a:srgbClr val="A134F6"/>
                </a:solidFill>
                <a:latin typeface="Faustina Regular Bold"/>
              </a:rPr>
              <a:t> </a:t>
            </a:r>
          </a:p>
          <a:p>
            <a:pPr algn="ctr">
              <a:lnSpc>
                <a:spcPts val="9817"/>
              </a:lnSpc>
            </a:pPr>
            <a:r>
              <a:rPr lang="en-US" sz="12272">
                <a:solidFill>
                  <a:srgbClr val="A134F6"/>
                </a:solidFill>
                <a:latin typeface="Faustina Regular Bold"/>
              </a:rPr>
              <a:t>DỰNG</a:t>
            </a:r>
          </a:p>
          <a:p>
            <a:pPr algn="ctr">
              <a:lnSpc>
                <a:spcPts val="9817"/>
              </a:lnSpc>
            </a:pPr>
            <a:r>
              <a:rPr lang="en-US" sz="12272">
                <a:solidFill>
                  <a:srgbClr val="A134F6"/>
                </a:solidFill>
                <a:latin typeface="Faustina Regular Bold"/>
              </a:rPr>
              <a:t> </a:t>
            </a:r>
          </a:p>
          <a:p>
            <a:pPr algn="ctr">
              <a:lnSpc>
                <a:spcPts val="9817"/>
              </a:lnSpc>
            </a:pPr>
            <a:r>
              <a:rPr lang="en-US" sz="12272">
                <a:solidFill>
                  <a:srgbClr val="A134F6"/>
                </a:solidFill>
                <a:latin typeface="Faustina Regular Bold"/>
              </a:rPr>
              <a:t>CHỨC </a:t>
            </a:r>
          </a:p>
          <a:p>
            <a:pPr algn="ctr">
              <a:lnSpc>
                <a:spcPts val="9817"/>
              </a:lnSpc>
            </a:pPr>
            <a:endParaRPr lang="en-US" sz="12272">
              <a:solidFill>
                <a:srgbClr val="A134F6"/>
              </a:solidFill>
              <a:latin typeface="Faustina Regular Bold"/>
            </a:endParaRPr>
          </a:p>
          <a:p>
            <a:pPr algn="ctr">
              <a:lnSpc>
                <a:spcPts val="9817"/>
              </a:lnSpc>
              <a:spcBef>
                <a:spcPct val="0"/>
              </a:spcBef>
            </a:pPr>
            <a:r>
              <a:rPr lang="en-US" sz="12272">
                <a:solidFill>
                  <a:srgbClr val="A134F6"/>
                </a:solidFill>
                <a:latin typeface="Faustina Regular Bold"/>
              </a:rPr>
              <a:t>NĂNG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C5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60869" flipV="1">
            <a:off x="-1534107" y="-2969087"/>
            <a:ext cx="10162738" cy="1211652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756764" y="6404488"/>
            <a:ext cx="6861331" cy="7468116"/>
          </a:xfrm>
          <a:prstGeom prst="rect">
            <a:avLst/>
          </a:prstGeom>
        </p:spPr>
      </p:pic>
      <p:pic>
        <p:nvPicPr>
          <p:cNvPr id="4" name="Picture 4"/>
          <p:cNvPicPr>
            <a:picLocks noChangeAspect="1"/>
          </p:cNvPicPr>
          <p:nvPr/>
        </p:nvPicPr>
        <p:blipFill>
          <a:blip r:embed="rId6">
            <a:alphaModFix amt="79000"/>
          </a:blip>
          <a:srcRect t="9565" b="9565"/>
          <a:stretch>
            <a:fillRect/>
          </a:stretch>
        </p:blipFill>
        <p:spPr>
          <a:xfrm>
            <a:off x="2911427" y="-448954"/>
            <a:ext cx="12009785" cy="2955308"/>
          </a:xfrm>
          <a:prstGeom prst="rect">
            <a:avLst/>
          </a:prstGeom>
        </p:spPr>
      </p:pic>
      <p:sp>
        <p:nvSpPr>
          <p:cNvPr id="5" name="TextBox 5"/>
          <p:cNvSpPr txBox="1"/>
          <p:nvPr/>
        </p:nvSpPr>
        <p:spPr>
          <a:xfrm>
            <a:off x="2647891" y="158584"/>
            <a:ext cx="12536857" cy="9788857"/>
          </a:xfrm>
          <a:prstGeom prst="rect">
            <a:avLst/>
          </a:prstGeom>
        </p:spPr>
        <p:txBody>
          <a:bodyPr lIns="0" tIns="0" rIns="0" bIns="0" rtlCol="0" anchor="t">
            <a:spAutoFit/>
          </a:bodyPr>
          <a:lstStyle/>
          <a:p>
            <a:pPr algn="ctr">
              <a:lnSpc>
                <a:spcPts val="8026"/>
              </a:lnSpc>
              <a:spcBef>
                <a:spcPct val="0"/>
              </a:spcBef>
            </a:pPr>
            <a:r>
              <a:rPr lang="en-US" sz="6173">
                <a:solidFill>
                  <a:srgbClr val="000000"/>
                </a:solidFill>
                <a:latin typeface="Bungee Bold"/>
              </a:rPr>
              <a:t>Nhóm thực hiện: Nhóm số 10</a:t>
            </a:r>
          </a:p>
          <a:p>
            <a:pPr algn="ctr">
              <a:lnSpc>
                <a:spcPts val="6206"/>
              </a:lnSpc>
              <a:spcBef>
                <a:spcPct val="0"/>
              </a:spcBef>
            </a:pPr>
            <a:endParaRPr lang="en-US" sz="6173">
              <a:solidFill>
                <a:srgbClr val="000000"/>
              </a:solidFill>
              <a:latin typeface="Bungee Bold"/>
            </a:endParaRPr>
          </a:p>
          <a:p>
            <a:pPr algn="ctr">
              <a:lnSpc>
                <a:spcPts val="6206"/>
              </a:lnSpc>
              <a:spcBef>
                <a:spcPct val="0"/>
              </a:spcBef>
            </a:pPr>
            <a:r>
              <a:rPr lang="en-US" sz="4773">
                <a:solidFill>
                  <a:srgbClr val="000000"/>
                </a:solidFill>
                <a:latin typeface="Rokkitt Medium Bold"/>
              </a:rPr>
              <a:t>Gồm các thành viên:</a:t>
            </a:r>
          </a:p>
          <a:p>
            <a:pPr algn="ctr">
              <a:lnSpc>
                <a:spcPts val="6206"/>
              </a:lnSpc>
            </a:pPr>
            <a:r>
              <a:rPr lang="en-US" sz="4773">
                <a:solidFill>
                  <a:srgbClr val="000000"/>
                </a:solidFill>
                <a:latin typeface="Rokkitt Medium Bold"/>
              </a:rPr>
              <a:t>Bùi Đức Tuấn Anh – 20010838</a:t>
            </a:r>
          </a:p>
          <a:p>
            <a:pPr algn="ctr">
              <a:lnSpc>
                <a:spcPts val="6206"/>
              </a:lnSpc>
            </a:pPr>
            <a:r>
              <a:rPr lang="en-US" sz="4773">
                <a:solidFill>
                  <a:srgbClr val="000000"/>
                </a:solidFill>
                <a:latin typeface="Rokkitt Medium Bold"/>
              </a:rPr>
              <a:t>Hoàng Gia Bảo – 20010845</a:t>
            </a:r>
          </a:p>
          <a:p>
            <a:pPr algn="ctr">
              <a:lnSpc>
                <a:spcPts val="6206"/>
              </a:lnSpc>
            </a:pPr>
            <a:r>
              <a:rPr lang="en-US" sz="4773">
                <a:solidFill>
                  <a:srgbClr val="000000"/>
                </a:solidFill>
                <a:latin typeface="Rokkitt Medium Bold"/>
              </a:rPr>
              <a:t>Nguyễn Đăng Trường Giang – 200108</a:t>
            </a:r>
          </a:p>
          <a:p>
            <a:pPr algn="ctr">
              <a:lnSpc>
                <a:spcPts val="6206"/>
              </a:lnSpc>
            </a:pPr>
            <a:r>
              <a:rPr lang="en-US" sz="4773">
                <a:solidFill>
                  <a:srgbClr val="000000"/>
                </a:solidFill>
                <a:latin typeface="Rokkitt Medium Bold"/>
              </a:rPr>
              <a:t>Nguyễn Nam Khánh – 20010869</a:t>
            </a:r>
          </a:p>
          <a:p>
            <a:pPr algn="ctr">
              <a:lnSpc>
                <a:spcPts val="6206"/>
              </a:lnSpc>
            </a:pPr>
            <a:endParaRPr lang="en-US" sz="4773">
              <a:solidFill>
                <a:srgbClr val="000000"/>
              </a:solidFill>
              <a:latin typeface="Rokkitt Medium Bold"/>
            </a:endParaRPr>
          </a:p>
          <a:p>
            <a:pPr algn="ctr">
              <a:lnSpc>
                <a:spcPts val="6206"/>
              </a:lnSpc>
            </a:pPr>
            <a:r>
              <a:rPr lang="en-US" sz="4773">
                <a:solidFill>
                  <a:srgbClr val="000000"/>
                </a:solidFill>
                <a:latin typeface="Rokkitt Medium Bold"/>
              </a:rPr>
              <a:t>Giảng viên hướng dẫn : </a:t>
            </a:r>
          </a:p>
          <a:p>
            <a:pPr algn="ctr">
              <a:lnSpc>
                <a:spcPts val="6726"/>
              </a:lnSpc>
            </a:pPr>
            <a:r>
              <a:rPr lang="en-US" sz="5173">
                <a:solidFill>
                  <a:srgbClr val="000000"/>
                </a:solidFill>
                <a:latin typeface="Rokkitt Medium Bold"/>
              </a:rPr>
              <a:t>Trần Đăng Hoan </a:t>
            </a:r>
          </a:p>
          <a:p>
            <a:pPr algn="ctr">
              <a:lnSpc>
                <a:spcPts val="6206"/>
              </a:lnSpc>
            </a:pPr>
            <a:endParaRPr lang="en-US" sz="5173">
              <a:solidFill>
                <a:srgbClr val="000000"/>
              </a:solidFill>
              <a:latin typeface="Rokkitt Medium Bold"/>
            </a:endParaRPr>
          </a:p>
          <a:p>
            <a:pPr algn="ctr">
              <a:lnSpc>
                <a:spcPts val="6206"/>
              </a:lnSpc>
            </a:pPr>
            <a:r>
              <a:rPr lang="en-US" sz="4773">
                <a:solidFill>
                  <a:srgbClr val="000000"/>
                </a:solidFill>
                <a:latin typeface="Rokkitt Medium Bold"/>
              </a:rPr>
              <a:t>Môn: Lập trình hướng đối tượng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CC5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60869" flipV="1">
            <a:off x="-1534107" y="-2969087"/>
            <a:ext cx="10162738" cy="1211652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756764" y="6404488"/>
            <a:ext cx="6861331" cy="7468116"/>
          </a:xfrm>
          <a:prstGeom prst="rect">
            <a:avLst/>
          </a:prstGeom>
        </p:spPr>
      </p:pic>
      <p:sp>
        <p:nvSpPr>
          <p:cNvPr id="4" name="TextBox 4"/>
          <p:cNvSpPr txBox="1"/>
          <p:nvPr/>
        </p:nvSpPr>
        <p:spPr>
          <a:xfrm>
            <a:off x="239519" y="1666875"/>
            <a:ext cx="17492717" cy="7312642"/>
          </a:xfrm>
          <a:prstGeom prst="rect">
            <a:avLst/>
          </a:prstGeom>
        </p:spPr>
        <p:txBody>
          <a:bodyPr lIns="0" tIns="0" rIns="0" bIns="0" rtlCol="0" anchor="t">
            <a:spAutoFit/>
          </a:bodyPr>
          <a:lstStyle/>
          <a:p>
            <a:pPr algn="ctr">
              <a:lnSpc>
                <a:spcPts val="11216"/>
              </a:lnSpc>
            </a:pPr>
            <a:r>
              <a:rPr lang="en-US" sz="14955">
                <a:solidFill>
                  <a:srgbClr val="FF83A8"/>
                </a:solidFill>
                <a:latin typeface="Francois One Bold Italics"/>
              </a:rPr>
              <a:t>CHƯƠNG 3 </a:t>
            </a:r>
          </a:p>
          <a:p>
            <a:pPr algn="ctr">
              <a:lnSpc>
                <a:spcPts val="11216"/>
              </a:lnSpc>
            </a:pPr>
            <a:endParaRPr lang="en-US" sz="14955">
              <a:solidFill>
                <a:srgbClr val="FF83A8"/>
              </a:solidFill>
              <a:latin typeface="Francois One Bold Italics"/>
            </a:endParaRPr>
          </a:p>
          <a:p>
            <a:pPr algn="ctr">
              <a:lnSpc>
                <a:spcPts val="11216"/>
              </a:lnSpc>
            </a:pPr>
            <a:r>
              <a:rPr lang="en-US" sz="14955">
                <a:solidFill>
                  <a:srgbClr val="FF83A8"/>
                </a:solidFill>
                <a:latin typeface="Francois One Bold Italics"/>
              </a:rPr>
              <a:t>TRIỂN KHAI VÀ ĐÁNH </a:t>
            </a:r>
          </a:p>
          <a:p>
            <a:pPr algn="ctr">
              <a:lnSpc>
                <a:spcPts val="11216"/>
              </a:lnSpc>
            </a:pPr>
            <a:endParaRPr lang="en-US" sz="14955">
              <a:solidFill>
                <a:srgbClr val="FF83A8"/>
              </a:solidFill>
              <a:latin typeface="Francois One Bold Italics"/>
            </a:endParaRPr>
          </a:p>
          <a:p>
            <a:pPr algn="ctr">
              <a:lnSpc>
                <a:spcPts val="11216"/>
              </a:lnSpc>
              <a:spcBef>
                <a:spcPct val="0"/>
              </a:spcBef>
            </a:pPr>
            <a:r>
              <a:rPr lang="en-US" sz="14955">
                <a:solidFill>
                  <a:srgbClr val="FF83A8"/>
                </a:solidFill>
                <a:latin typeface="Francois One Bold Italics"/>
              </a:rPr>
              <a:t>GIÁ KẾT QUẢ</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AB7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576123" y="4837599"/>
            <a:ext cx="8830021" cy="1915948"/>
          </a:xfrm>
          <a:prstGeom prst="rect">
            <a:avLst/>
          </a:prstGeom>
        </p:spPr>
      </p:pic>
      <p:pic>
        <p:nvPicPr>
          <p:cNvPr id="3" name="Picture 3"/>
          <p:cNvPicPr>
            <a:picLocks noChangeAspect="1"/>
          </p:cNvPicPr>
          <p:nvPr/>
        </p:nvPicPr>
        <p:blipFill>
          <a:blip r:embed="rId3"/>
          <a:srcRect l="833" r="1974" b="9396"/>
          <a:stretch>
            <a:fillRect/>
          </a:stretch>
        </p:blipFill>
        <p:spPr>
          <a:xfrm>
            <a:off x="145774" y="1807482"/>
            <a:ext cx="17996452" cy="8332863"/>
          </a:xfrm>
          <a:prstGeom prst="rect">
            <a:avLst/>
          </a:prstGeom>
        </p:spPr>
      </p:pic>
      <p:sp>
        <p:nvSpPr>
          <p:cNvPr id="4" name="TextBox 4"/>
          <p:cNvSpPr txBox="1"/>
          <p:nvPr/>
        </p:nvSpPr>
        <p:spPr>
          <a:xfrm>
            <a:off x="429828" y="3844"/>
            <a:ext cx="17428345" cy="1515619"/>
          </a:xfrm>
          <a:prstGeom prst="rect">
            <a:avLst/>
          </a:prstGeom>
        </p:spPr>
        <p:txBody>
          <a:bodyPr lIns="0" tIns="0" rIns="0" bIns="0" rtlCol="0" anchor="t">
            <a:spAutoFit/>
          </a:bodyPr>
          <a:lstStyle/>
          <a:p>
            <a:pPr algn="ctr">
              <a:lnSpc>
                <a:spcPts val="12348"/>
              </a:lnSpc>
            </a:pPr>
            <a:r>
              <a:rPr lang="en-US" sz="8820">
                <a:solidFill>
                  <a:srgbClr val="FFFFFF"/>
                </a:solidFill>
                <a:latin typeface="Noto Serif Display Black"/>
              </a:rPr>
              <a:t>Một số hình ảnh chương trình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AB7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93614" y="3978394"/>
            <a:ext cx="9448405" cy="2050126"/>
          </a:xfrm>
          <a:prstGeom prst="rect">
            <a:avLst/>
          </a:prstGeom>
        </p:spPr>
      </p:pic>
      <p:pic>
        <p:nvPicPr>
          <p:cNvPr id="3" name="Picture 3"/>
          <p:cNvPicPr>
            <a:picLocks noChangeAspect="1"/>
          </p:cNvPicPr>
          <p:nvPr/>
        </p:nvPicPr>
        <p:blipFill>
          <a:blip r:embed="rId3"/>
          <a:srcRect r="1855"/>
          <a:stretch>
            <a:fillRect/>
          </a:stretch>
        </p:blipFill>
        <p:spPr>
          <a:xfrm>
            <a:off x="10338243" y="2785888"/>
            <a:ext cx="7318764" cy="682171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30074" y="6753013"/>
            <a:ext cx="6493701" cy="7067974"/>
          </a:xfrm>
          <a:prstGeom prst="rect">
            <a:avLst/>
          </a:prstGeom>
        </p:spPr>
      </p:pic>
      <p:sp>
        <p:nvSpPr>
          <p:cNvPr id="5" name="TextBox 5"/>
          <p:cNvSpPr txBox="1"/>
          <p:nvPr/>
        </p:nvSpPr>
        <p:spPr>
          <a:xfrm>
            <a:off x="503991" y="171450"/>
            <a:ext cx="17423526" cy="1515248"/>
          </a:xfrm>
          <a:prstGeom prst="rect">
            <a:avLst/>
          </a:prstGeom>
        </p:spPr>
        <p:txBody>
          <a:bodyPr lIns="0" tIns="0" rIns="0" bIns="0" rtlCol="0" anchor="t">
            <a:spAutoFit/>
          </a:bodyPr>
          <a:lstStyle/>
          <a:p>
            <a:pPr algn="ctr">
              <a:lnSpc>
                <a:spcPts val="12344"/>
              </a:lnSpc>
            </a:pPr>
            <a:r>
              <a:rPr lang="en-US" sz="8817">
                <a:solidFill>
                  <a:srgbClr val="FFFFFF"/>
                </a:solidFill>
                <a:latin typeface="Noto Serif Display Black"/>
              </a:rPr>
              <a:t>Một số hình ảnh chương trình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972545">
            <a:off x="-3498706" y="-5396591"/>
            <a:ext cx="10578966" cy="1142128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2008875" y="-702589"/>
            <a:ext cx="17375562" cy="1843560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9226060">
            <a:off x="-2344091" y="4939779"/>
            <a:ext cx="10310867" cy="8970454"/>
          </a:xfrm>
          <a:prstGeom prst="rect">
            <a:avLst/>
          </a:prstGeom>
        </p:spPr>
      </p:pic>
      <p:sp>
        <p:nvSpPr>
          <p:cNvPr id="5" name="TextBox 5"/>
          <p:cNvSpPr txBox="1"/>
          <p:nvPr/>
        </p:nvSpPr>
        <p:spPr>
          <a:xfrm>
            <a:off x="1028700" y="447759"/>
            <a:ext cx="16891278" cy="1533525"/>
          </a:xfrm>
          <a:prstGeom prst="rect">
            <a:avLst/>
          </a:prstGeom>
        </p:spPr>
        <p:txBody>
          <a:bodyPr lIns="0" tIns="0" rIns="0" bIns="0" rtlCol="0" anchor="t">
            <a:spAutoFit/>
          </a:bodyPr>
          <a:lstStyle/>
          <a:p>
            <a:pPr algn="ctr">
              <a:lnSpc>
                <a:spcPts val="12599"/>
              </a:lnSpc>
            </a:pPr>
            <a:r>
              <a:rPr lang="en-US" sz="9000">
                <a:solidFill>
                  <a:srgbClr val="000000"/>
                </a:solidFill>
                <a:latin typeface="Noto Serif Display Black"/>
              </a:rPr>
              <a:t>Kết quả và hướng phát triển</a:t>
            </a:r>
          </a:p>
        </p:txBody>
      </p:sp>
      <p:sp>
        <p:nvSpPr>
          <p:cNvPr id="6" name="TextBox 6"/>
          <p:cNvSpPr txBox="1"/>
          <p:nvPr/>
        </p:nvSpPr>
        <p:spPr>
          <a:xfrm>
            <a:off x="1028700" y="4087041"/>
            <a:ext cx="16891278" cy="5772157"/>
          </a:xfrm>
          <a:prstGeom prst="rect">
            <a:avLst/>
          </a:prstGeom>
        </p:spPr>
        <p:txBody>
          <a:bodyPr lIns="0" tIns="0" rIns="0" bIns="0" rtlCol="0" anchor="t">
            <a:spAutoFit/>
          </a:bodyPr>
          <a:lstStyle/>
          <a:p>
            <a:pPr algn="ctr">
              <a:lnSpc>
                <a:spcPts val="5719"/>
              </a:lnSpc>
              <a:spcBef>
                <a:spcPct val="0"/>
              </a:spcBef>
            </a:pPr>
            <a:r>
              <a:rPr lang="en-US" sz="4399">
                <a:solidFill>
                  <a:srgbClr val="000000"/>
                </a:solidFill>
                <a:latin typeface="Muli Regular Bold"/>
              </a:rPr>
              <a:t>- Những kết quả đạt được</a:t>
            </a:r>
          </a:p>
          <a:p>
            <a:pPr>
              <a:lnSpc>
                <a:spcPts val="4029"/>
              </a:lnSpc>
              <a:spcBef>
                <a:spcPct val="0"/>
              </a:spcBef>
            </a:pPr>
            <a:r>
              <a:rPr lang="en-US" sz="3099">
                <a:solidFill>
                  <a:srgbClr val="000000"/>
                </a:solidFill>
                <a:latin typeface="Muli Regular Bold"/>
              </a:rPr>
              <a:t>1. Màn hình Server với đủ thông tin: config, đóng / mở server, danh sách client đang kết nối. </a:t>
            </a:r>
          </a:p>
          <a:p>
            <a:pPr>
              <a:lnSpc>
                <a:spcPts val="4029"/>
              </a:lnSpc>
              <a:spcBef>
                <a:spcPct val="0"/>
              </a:spcBef>
            </a:pPr>
            <a:r>
              <a:rPr lang="en-US" sz="3099">
                <a:solidFill>
                  <a:srgbClr val="000000"/>
                </a:solidFill>
                <a:latin typeface="Muli Regular Bold"/>
              </a:rPr>
              <a:t>2. Màn hình Client đủ thông tin về các chức năng cơ bản của chương trình: danh sách server để kết nối / thông tin của server nếu đang kết nối, danh sách các user đang online. </a:t>
            </a:r>
          </a:p>
          <a:p>
            <a:pPr>
              <a:lnSpc>
                <a:spcPts val="4029"/>
              </a:lnSpc>
              <a:spcBef>
                <a:spcPct val="0"/>
              </a:spcBef>
            </a:pPr>
            <a:r>
              <a:rPr lang="en-US" sz="3099">
                <a:solidFill>
                  <a:srgbClr val="000000"/>
                </a:solidFill>
                <a:latin typeface="Muli Regular Bold"/>
              </a:rPr>
              <a:t>3. Khung chat với đầy đủ thông tin người chat, nội dung chat. </a:t>
            </a:r>
          </a:p>
          <a:p>
            <a:pPr>
              <a:lnSpc>
                <a:spcPts val="4029"/>
              </a:lnSpc>
              <a:spcBef>
                <a:spcPct val="0"/>
              </a:spcBef>
            </a:pPr>
            <a:r>
              <a:rPr lang="en-US" sz="3099">
                <a:solidFill>
                  <a:srgbClr val="000000"/>
                </a:solidFill>
                <a:latin typeface="Muli Regular Bold"/>
              </a:rPr>
              <a:t>4. Cho phép lựa chọn ENTER là gửi nội dung chat(cho phép nội dung chat nhiều dòng). </a:t>
            </a:r>
          </a:p>
          <a:p>
            <a:pPr>
              <a:lnSpc>
                <a:spcPts val="4029"/>
              </a:lnSpc>
              <a:spcBef>
                <a:spcPct val="0"/>
              </a:spcBef>
            </a:pPr>
            <a:r>
              <a:rPr lang="en-US" sz="3099">
                <a:solidFill>
                  <a:srgbClr val="000000"/>
                </a:solidFill>
                <a:latin typeface="Muli Regular Bold"/>
              </a:rPr>
              <a:t>5. Cho phép sử dụng emoji đơn giản . </a:t>
            </a:r>
          </a:p>
          <a:p>
            <a:pPr>
              <a:lnSpc>
                <a:spcPts val="4029"/>
              </a:lnSpc>
              <a:spcBef>
                <a:spcPct val="0"/>
              </a:spcBef>
            </a:pPr>
            <a:r>
              <a:rPr lang="en-US" sz="3099">
                <a:solidFill>
                  <a:srgbClr val="000000"/>
                </a:solidFill>
                <a:latin typeface="Muli Regular Bold"/>
              </a:rPr>
              <a:t>6. Cho phép chat với nhiều user (chia nhiều tab). </a:t>
            </a:r>
          </a:p>
          <a:p>
            <a:pPr>
              <a:lnSpc>
                <a:spcPts val="4029"/>
              </a:lnSpc>
              <a:spcBef>
                <a:spcPct val="0"/>
              </a:spcBef>
            </a:pPr>
            <a:r>
              <a:rPr lang="en-US" sz="3099">
                <a:solidFill>
                  <a:srgbClr val="000000"/>
                </a:solidFill>
                <a:latin typeface="Muli Regular Bold"/>
              </a:rPr>
              <a:t>7. Cho phép gửi file xong lưu file trong khi chat. </a:t>
            </a:r>
          </a:p>
          <a:p>
            <a:pPr algn="ctr">
              <a:lnSpc>
                <a:spcPts val="4029"/>
              </a:lnSpc>
              <a:spcBef>
                <a:spcPct val="0"/>
              </a:spcBef>
            </a:pPr>
            <a:endParaRPr lang="en-US" sz="3099">
              <a:solidFill>
                <a:srgbClr val="000000"/>
              </a:solidFill>
              <a:latin typeface="Muli Regular Bold"/>
            </a:endParaRPr>
          </a:p>
          <a:p>
            <a:pPr algn="ctr">
              <a:lnSpc>
                <a:spcPts val="4029"/>
              </a:lnSpc>
              <a:spcBef>
                <a:spcPct val="0"/>
              </a:spcBef>
            </a:pPr>
            <a:endParaRPr lang="en-US" sz="3099">
              <a:solidFill>
                <a:srgbClr val="000000"/>
              </a:solidFill>
              <a:latin typeface="Muli Regular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8AB7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30074" y="6753013"/>
            <a:ext cx="6493701" cy="7067974"/>
          </a:xfrm>
          <a:prstGeom prst="rect">
            <a:avLst/>
          </a:prstGeom>
        </p:spPr>
      </p:pic>
      <p:pic>
        <p:nvPicPr>
          <p:cNvPr id="3" name="Picture 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310648">
            <a:off x="13125340" y="3067458"/>
            <a:ext cx="6828963" cy="9680231"/>
          </a:xfrm>
          <a:prstGeom prst="rect">
            <a:avLst/>
          </a:prstGeom>
        </p:spPr>
      </p:pic>
      <p:pic>
        <p:nvPicPr>
          <p:cNvPr id="4" name="Picture 4"/>
          <p:cNvPicPr>
            <a:picLocks noChangeAspect="1"/>
          </p:cNvPicPr>
          <p:nvPr/>
        </p:nvPicPr>
        <p:blipFill>
          <a:blip r:embed="rId6"/>
          <a:srcRect/>
          <a:stretch>
            <a:fillRect/>
          </a:stretch>
        </p:blipFill>
        <p:spPr>
          <a:xfrm>
            <a:off x="-283224" y="-289528"/>
            <a:ext cx="4801658" cy="4333496"/>
          </a:xfrm>
          <a:prstGeom prst="rect">
            <a:avLst/>
          </a:prstGeom>
        </p:spPr>
      </p:pic>
      <p:sp>
        <p:nvSpPr>
          <p:cNvPr id="5" name="TextBox 5"/>
          <p:cNvSpPr txBox="1"/>
          <p:nvPr/>
        </p:nvSpPr>
        <p:spPr>
          <a:xfrm>
            <a:off x="3540833" y="564167"/>
            <a:ext cx="11206333" cy="3479801"/>
          </a:xfrm>
          <a:prstGeom prst="rect">
            <a:avLst/>
          </a:prstGeom>
        </p:spPr>
        <p:txBody>
          <a:bodyPr lIns="0" tIns="0" rIns="0" bIns="0" rtlCol="0" anchor="t">
            <a:spAutoFit/>
          </a:bodyPr>
          <a:lstStyle/>
          <a:p>
            <a:pPr algn="ctr">
              <a:lnSpc>
                <a:spcPts val="13999"/>
              </a:lnSpc>
              <a:spcBef>
                <a:spcPct val="0"/>
              </a:spcBef>
            </a:pPr>
            <a:r>
              <a:rPr lang="en-US" sz="9999">
                <a:solidFill>
                  <a:srgbClr val="000000"/>
                </a:solidFill>
                <a:latin typeface="Bukhari Script Bold"/>
              </a:rPr>
              <a:t>- Hướng phát triển</a:t>
            </a:r>
          </a:p>
          <a:p>
            <a:pPr algn="ctr">
              <a:lnSpc>
                <a:spcPts val="13999"/>
              </a:lnSpc>
              <a:spcBef>
                <a:spcPct val="0"/>
              </a:spcBef>
            </a:pPr>
            <a:endParaRPr lang="en-US" sz="9999">
              <a:solidFill>
                <a:srgbClr val="000000"/>
              </a:solidFill>
              <a:latin typeface="Bukhari Script Bold"/>
            </a:endParaRPr>
          </a:p>
        </p:txBody>
      </p:sp>
      <p:sp>
        <p:nvSpPr>
          <p:cNvPr id="6" name="TextBox 6"/>
          <p:cNvSpPr txBox="1"/>
          <p:nvPr/>
        </p:nvSpPr>
        <p:spPr>
          <a:xfrm>
            <a:off x="1415310" y="3322237"/>
            <a:ext cx="15457379" cy="5252085"/>
          </a:xfrm>
          <a:prstGeom prst="rect">
            <a:avLst/>
          </a:prstGeom>
        </p:spPr>
        <p:txBody>
          <a:bodyPr lIns="0" tIns="0" rIns="0" bIns="0" rtlCol="0" anchor="t">
            <a:spAutoFit/>
          </a:bodyPr>
          <a:lstStyle/>
          <a:p>
            <a:pPr algn="ctr">
              <a:lnSpc>
                <a:spcPts val="5319"/>
              </a:lnSpc>
            </a:pPr>
            <a:r>
              <a:rPr lang="en-US" sz="3799">
                <a:solidFill>
                  <a:srgbClr val="000000"/>
                </a:solidFill>
                <a:latin typeface="Noto Sans"/>
              </a:rPr>
              <a:t>Hoàn thiện giao diện đẹp và phù hợp với người dùng.</a:t>
            </a:r>
          </a:p>
          <a:p>
            <a:pPr algn="ctr">
              <a:lnSpc>
                <a:spcPts val="5319"/>
              </a:lnSpc>
            </a:pPr>
            <a:r>
              <a:rPr lang="en-US" sz="3799">
                <a:solidFill>
                  <a:srgbClr val="000000"/>
                </a:solidFill>
                <a:latin typeface="Arimo"/>
              </a:rPr>
              <a:t>Mở rộng ứng dụng trong chương trình Chat như :</a:t>
            </a:r>
          </a:p>
          <a:p>
            <a:pPr algn="ctr">
              <a:lnSpc>
                <a:spcPts val="5319"/>
              </a:lnSpc>
            </a:pPr>
            <a:r>
              <a:rPr lang="en-US" sz="3799">
                <a:solidFill>
                  <a:srgbClr val="000000"/>
                </a:solidFill>
                <a:latin typeface="Arimo"/>
              </a:rPr>
              <a:t> Gửi voice chat, call video</a:t>
            </a:r>
          </a:p>
          <a:p>
            <a:pPr algn="ctr">
              <a:lnSpc>
                <a:spcPts val="5319"/>
              </a:lnSpc>
            </a:pPr>
            <a:r>
              <a:rPr lang="en-US" sz="3799">
                <a:solidFill>
                  <a:srgbClr val="000000"/>
                </a:solidFill>
                <a:latin typeface="Arimo"/>
              </a:rPr>
              <a:t>Xây dựng hệ cơ sở dữ liệu quản lý thông tin đăng nhập ( username, password …)</a:t>
            </a:r>
          </a:p>
          <a:p>
            <a:pPr algn="ctr">
              <a:lnSpc>
                <a:spcPts val="5319"/>
              </a:lnSpc>
            </a:pPr>
            <a:r>
              <a:rPr lang="en-US" sz="3799">
                <a:solidFill>
                  <a:srgbClr val="000000"/>
                </a:solidFill>
                <a:latin typeface="Arimo"/>
              </a:rPr>
              <a:t>Phát triển rộng hơn trên nhiều mạng.</a:t>
            </a:r>
          </a:p>
          <a:p>
            <a:pPr algn="ctr">
              <a:lnSpc>
                <a:spcPts val="5319"/>
              </a:lnSpc>
            </a:pPr>
            <a:r>
              <a:rPr lang="en-US" sz="3799">
                <a:solidFill>
                  <a:srgbClr val="000000"/>
                </a:solidFill>
                <a:latin typeface="Noto Sans"/>
              </a:rPr>
              <a:t>Thêm phần phản hồi, ý kiến đánh giá cho sever</a:t>
            </a:r>
          </a:p>
          <a:p>
            <a:pPr algn="ctr">
              <a:lnSpc>
                <a:spcPts val="4759"/>
              </a:lnSpc>
            </a:pPr>
            <a:endParaRPr lang="en-US" sz="3799">
              <a:solidFill>
                <a:srgbClr val="000000"/>
              </a:solidFill>
              <a:latin typeface="No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78F6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0389436" y="-7275302"/>
            <a:ext cx="13395093" cy="1433327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700000">
            <a:off x="-3024182" y="6145130"/>
            <a:ext cx="11797300" cy="7815711"/>
          </a:xfrm>
          <a:prstGeom prst="rect">
            <a:avLst/>
          </a:prstGeom>
        </p:spPr>
      </p:pic>
      <p:grpSp>
        <p:nvGrpSpPr>
          <p:cNvPr id="4" name="Group 4"/>
          <p:cNvGrpSpPr/>
          <p:nvPr/>
        </p:nvGrpSpPr>
        <p:grpSpPr>
          <a:xfrm>
            <a:off x="2941065" y="861499"/>
            <a:ext cx="12405870" cy="8396801"/>
            <a:chOff x="0" y="0"/>
            <a:chExt cx="16541160" cy="11195734"/>
          </a:xfrm>
        </p:grpSpPr>
        <p:sp>
          <p:nvSpPr>
            <p:cNvPr id="5" name="TextBox 5"/>
            <p:cNvSpPr txBox="1"/>
            <p:nvPr/>
          </p:nvSpPr>
          <p:spPr>
            <a:xfrm rot="-592460">
              <a:off x="367939" y="1774141"/>
              <a:ext cx="15620743" cy="4729827"/>
            </a:xfrm>
            <a:prstGeom prst="rect">
              <a:avLst/>
            </a:prstGeom>
          </p:spPr>
          <p:txBody>
            <a:bodyPr lIns="0" tIns="0" rIns="0" bIns="0" rtlCol="0" anchor="t">
              <a:spAutoFit/>
            </a:bodyPr>
            <a:lstStyle/>
            <a:p>
              <a:pPr algn="ctr">
                <a:lnSpc>
                  <a:spcPts val="25726"/>
                </a:lnSpc>
                <a:spcBef>
                  <a:spcPct val="0"/>
                </a:spcBef>
              </a:pPr>
              <a:r>
                <a:rPr lang="en-US" sz="25726">
                  <a:solidFill>
                    <a:srgbClr val="F6F3E4"/>
                  </a:solidFill>
                  <a:latin typeface="Bukhari Script Bold"/>
                </a:rPr>
                <a:t>Thank</a:t>
              </a:r>
            </a:p>
          </p:txBody>
        </p:sp>
        <p:sp>
          <p:nvSpPr>
            <p:cNvPr id="6" name="TextBox 6"/>
            <p:cNvSpPr txBox="1"/>
            <p:nvPr/>
          </p:nvSpPr>
          <p:spPr>
            <a:xfrm rot="-515361">
              <a:off x="2054629" y="5893186"/>
              <a:ext cx="14245850" cy="4262958"/>
            </a:xfrm>
            <a:prstGeom prst="rect">
              <a:avLst/>
            </a:prstGeom>
          </p:spPr>
          <p:txBody>
            <a:bodyPr lIns="0" tIns="0" rIns="0" bIns="0" rtlCol="0" anchor="t">
              <a:spAutoFit/>
            </a:bodyPr>
            <a:lstStyle/>
            <a:p>
              <a:pPr algn="ctr">
                <a:lnSpc>
                  <a:spcPts val="23154"/>
                </a:lnSpc>
                <a:spcBef>
                  <a:spcPct val="0"/>
                </a:spcBef>
              </a:pPr>
              <a:r>
                <a:rPr lang="en-US" sz="23154">
                  <a:solidFill>
                    <a:srgbClr val="F6F3E4"/>
                  </a:solidFill>
                  <a:latin typeface="Bukhari Script Bold"/>
                </a:rPr>
                <a:t>you!</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AB7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56616">
            <a:off x="-2160303" y="-6727020"/>
            <a:ext cx="22856984" cy="17288192"/>
          </a:xfrm>
          <a:prstGeom prst="rect">
            <a:avLst/>
          </a:prstGeom>
        </p:spPr>
      </p:pic>
      <p:grpSp>
        <p:nvGrpSpPr>
          <p:cNvPr id="3" name="Group 3"/>
          <p:cNvGrpSpPr/>
          <p:nvPr/>
        </p:nvGrpSpPr>
        <p:grpSpPr>
          <a:xfrm>
            <a:off x="9997695" y="1047750"/>
            <a:ext cx="392597" cy="39259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solidFill>
                <a:srgbClr val="000000"/>
              </a:solidFill>
            </a:ln>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7323" t="8728" r="2548" b="13501"/>
          <a:stretch>
            <a:fillRect/>
          </a:stretch>
        </p:blipFill>
        <p:spPr>
          <a:xfrm>
            <a:off x="0" y="4410360"/>
            <a:ext cx="5562940" cy="5876640"/>
          </a:xfrm>
          <a:prstGeom prst="rect">
            <a:avLst/>
          </a:prstGeom>
        </p:spPr>
      </p:pic>
      <p:sp>
        <p:nvSpPr>
          <p:cNvPr id="6" name="TextBox 6"/>
          <p:cNvSpPr txBox="1"/>
          <p:nvPr/>
        </p:nvSpPr>
        <p:spPr>
          <a:xfrm>
            <a:off x="502615" y="8121602"/>
            <a:ext cx="4593984" cy="1264968"/>
          </a:xfrm>
          <a:prstGeom prst="rect">
            <a:avLst/>
          </a:prstGeom>
        </p:spPr>
        <p:txBody>
          <a:bodyPr lIns="0" tIns="0" rIns="0" bIns="0" rtlCol="0" anchor="t">
            <a:spAutoFit/>
          </a:bodyPr>
          <a:lstStyle/>
          <a:p>
            <a:pPr algn="ctr">
              <a:lnSpc>
                <a:spcPts val="5065"/>
              </a:lnSpc>
            </a:pPr>
            <a:r>
              <a:rPr lang="en-US" sz="3896">
                <a:solidFill>
                  <a:srgbClr val="000000"/>
                </a:solidFill>
                <a:latin typeface="Muli Extra Light Bold"/>
              </a:rPr>
              <a:t>Tổng quan về lý thuyết</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7323" t="8728" r="2548" b="13501"/>
          <a:stretch>
            <a:fillRect/>
          </a:stretch>
        </p:blipFill>
        <p:spPr>
          <a:xfrm>
            <a:off x="6194320" y="4693552"/>
            <a:ext cx="5571115" cy="5885275"/>
          </a:xfrm>
          <a:prstGeom prst="rect">
            <a:avLst/>
          </a:prstGeom>
        </p:spPr>
      </p:pic>
      <p:grpSp>
        <p:nvGrpSpPr>
          <p:cNvPr id="8" name="Group 8"/>
          <p:cNvGrpSpPr/>
          <p:nvPr/>
        </p:nvGrpSpPr>
        <p:grpSpPr>
          <a:xfrm>
            <a:off x="6511814" y="6277153"/>
            <a:ext cx="4936127" cy="2969505"/>
            <a:chOff x="0" y="0"/>
            <a:chExt cx="6581502" cy="3959340"/>
          </a:xfrm>
        </p:grpSpPr>
        <p:sp>
          <p:nvSpPr>
            <p:cNvPr id="9" name="TextBox 9"/>
            <p:cNvSpPr txBox="1"/>
            <p:nvPr/>
          </p:nvSpPr>
          <p:spPr>
            <a:xfrm>
              <a:off x="0" y="2321121"/>
              <a:ext cx="6581502" cy="1658719"/>
            </a:xfrm>
            <a:prstGeom prst="rect">
              <a:avLst/>
            </a:prstGeom>
          </p:spPr>
          <p:txBody>
            <a:bodyPr lIns="0" tIns="0" rIns="0" bIns="0" rtlCol="0" anchor="t">
              <a:spAutoFit/>
            </a:bodyPr>
            <a:lstStyle/>
            <a:p>
              <a:pPr algn="ctr">
                <a:lnSpc>
                  <a:spcPts val="5013"/>
                </a:lnSpc>
              </a:pPr>
              <a:r>
                <a:rPr lang="en-US" sz="3856">
                  <a:solidFill>
                    <a:srgbClr val="000000"/>
                  </a:solidFill>
                  <a:latin typeface="Muli Extra Light Bold"/>
                </a:rPr>
                <a:t>Thiết kế và xây dựng hệ thống</a:t>
              </a:r>
            </a:p>
          </p:txBody>
        </p:sp>
        <p:sp>
          <p:nvSpPr>
            <p:cNvPr id="10" name="TextBox 10"/>
            <p:cNvSpPr txBox="1"/>
            <p:nvPr/>
          </p:nvSpPr>
          <p:spPr>
            <a:xfrm>
              <a:off x="2831279" y="-76200"/>
              <a:ext cx="621311" cy="1856027"/>
            </a:xfrm>
            <a:prstGeom prst="rect">
              <a:avLst/>
            </a:prstGeom>
          </p:spPr>
          <p:txBody>
            <a:bodyPr lIns="0" tIns="0" rIns="0" bIns="0" rtlCol="0" anchor="t">
              <a:spAutoFit/>
            </a:bodyPr>
            <a:lstStyle/>
            <a:p>
              <a:pPr algn="ctr">
                <a:lnSpc>
                  <a:spcPts val="11395"/>
                </a:lnSpc>
              </a:pPr>
              <a:endParaRPr/>
            </a:p>
          </p:txBody>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7323" t="8728" r="2548" b="13501"/>
          <a:stretch>
            <a:fillRect/>
          </a:stretch>
        </p:blipFill>
        <p:spPr>
          <a:xfrm>
            <a:off x="12422945" y="4927203"/>
            <a:ext cx="5349936" cy="5651624"/>
          </a:xfrm>
          <a:prstGeom prst="rect">
            <a:avLst/>
          </a:prstGeom>
        </p:spPr>
      </p:pic>
      <p:sp>
        <p:nvSpPr>
          <p:cNvPr id="12" name="TextBox 12"/>
          <p:cNvSpPr txBox="1"/>
          <p:nvPr/>
        </p:nvSpPr>
        <p:spPr>
          <a:xfrm>
            <a:off x="13012481" y="8029681"/>
            <a:ext cx="4544188" cy="1228619"/>
          </a:xfrm>
          <a:prstGeom prst="rect">
            <a:avLst/>
          </a:prstGeom>
        </p:spPr>
        <p:txBody>
          <a:bodyPr lIns="0" tIns="0" rIns="0" bIns="0" rtlCol="0" anchor="t">
            <a:spAutoFit/>
          </a:bodyPr>
          <a:lstStyle/>
          <a:p>
            <a:pPr algn="ctr">
              <a:lnSpc>
                <a:spcPts val="4885"/>
              </a:lnSpc>
            </a:pPr>
            <a:r>
              <a:rPr lang="en-US" sz="3758">
                <a:solidFill>
                  <a:srgbClr val="000000"/>
                </a:solidFill>
                <a:latin typeface="Muli Extra Light Bold"/>
              </a:rPr>
              <a:t>Triến khai và đánh giá kết quả</a:t>
            </a:r>
          </a:p>
        </p:txBody>
      </p:sp>
      <p:sp>
        <p:nvSpPr>
          <p:cNvPr id="13" name="TextBox 13"/>
          <p:cNvSpPr txBox="1"/>
          <p:nvPr/>
        </p:nvSpPr>
        <p:spPr>
          <a:xfrm>
            <a:off x="1121311" y="5395897"/>
            <a:ext cx="3596569" cy="2357118"/>
          </a:xfrm>
          <a:prstGeom prst="rect">
            <a:avLst/>
          </a:prstGeom>
        </p:spPr>
        <p:txBody>
          <a:bodyPr lIns="0" tIns="0" rIns="0" bIns="0" rtlCol="0" anchor="t">
            <a:spAutoFit/>
          </a:bodyPr>
          <a:lstStyle/>
          <a:p>
            <a:pPr algn="ctr">
              <a:lnSpc>
                <a:spcPts val="9428"/>
              </a:lnSpc>
            </a:pPr>
            <a:r>
              <a:rPr lang="en-US" sz="6734">
                <a:solidFill>
                  <a:srgbClr val="000000"/>
                </a:solidFill>
                <a:latin typeface="Noto Serif Display Black"/>
              </a:rPr>
              <a:t>Chương</a:t>
            </a:r>
          </a:p>
          <a:p>
            <a:pPr algn="ctr">
              <a:lnSpc>
                <a:spcPts val="9428"/>
              </a:lnSpc>
            </a:pPr>
            <a:r>
              <a:rPr lang="en-US" sz="6734">
                <a:solidFill>
                  <a:srgbClr val="000000"/>
                </a:solidFill>
                <a:latin typeface="Noto Serif Display Black"/>
              </a:rPr>
              <a:t>1</a:t>
            </a:r>
          </a:p>
        </p:txBody>
      </p:sp>
      <p:sp>
        <p:nvSpPr>
          <p:cNvPr id="14" name="TextBox 14"/>
          <p:cNvSpPr txBox="1"/>
          <p:nvPr/>
        </p:nvSpPr>
        <p:spPr>
          <a:xfrm>
            <a:off x="7142782" y="5347903"/>
            <a:ext cx="3674191" cy="2405112"/>
          </a:xfrm>
          <a:prstGeom prst="rect">
            <a:avLst/>
          </a:prstGeom>
        </p:spPr>
        <p:txBody>
          <a:bodyPr lIns="0" tIns="0" rIns="0" bIns="0" rtlCol="0" anchor="t">
            <a:spAutoFit/>
          </a:bodyPr>
          <a:lstStyle/>
          <a:p>
            <a:pPr algn="ctr">
              <a:lnSpc>
                <a:spcPts val="9631"/>
              </a:lnSpc>
            </a:pPr>
            <a:r>
              <a:rPr lang="en-US" sz="6879">
                <a:solidFill>
                  <a:srgbClr val="000000"/>
                </a:solidFill>
                <a:latin typeface="Noto Serif Display Black"/>
              </a:rPr>
              <a:t>Chương</a:t>
            </a:r>
          </a:p>
          <a:p>
            <a:pPr algn="ctr">
              <a:lnSpc>
                <a:spcPts val="9631"/>
              </a:lnSpc>
            </a:pPr>
            <a:r>
              <a:rPr lang="en-US" sz="6879">
                <a:solidFill>
                  <a:srgbClr val="000000"/>
                </a:solidFill>
                <a:latin typeface="Noto Serif Display Black"/>
              </a:rPr>
              <a:t>2</a:t>
            </a:r>
          </a:p>
        </p:txBody>
      </p:sp>
      <p:sp>
        <p:nvSpPr>
          <p:cNvPr id="15" name="TextBox 15"/>
          <p:cNvSpPr txBox="1"/>
          <p:nvPr/>
        </p:nvSpPr>
        <p:spPr>
          <a:xfrm>
            <a:off x="13270760" y="5636436"/>
            <a:ext cx="3654306" cy="2383292"/>
          </a:xfrm>
          <a:prstGeom prst="rect">
            <a:avLst/>
          </a:prstGeom>
        </p:spPr>
        <p:txBody>
          <a:bodyPr lIns="0" tIns="0" rIns="0" bIns="0" rtlCol="0" anchor="t">
            <a:spAutoFit/>
          </a:bodyPr>
          <a:lstStyle/>
          <a:p>
            <a:pPr algn="ctr">
              <a:lnSpc>
                <a:spcPts val="9579"/>
              </a:lnSpc>
            </a:pPr>
            <a:r>
              <a:rPr lang="en-US" sz="6600" dirty="0" err="1">
                <a:solidFill>
                  <a:srgbClr val="000000"/>
                </a:solidFill>
                <a:latin typeface="Noto Serif Display Black"/>
              </a:rPr>
              <a:t>Chương</a:t>
            </a:r>
            <a:endParaRPr lang="en-US" sz="6600" dirty="0">
              <a:solidFill>
                <a:srgbClr val="000000"/>
              </a:solidFill>
              <a:latin typeface="Noto Serif Display Black"/>
            </a:endParaRPr>
          </a:p>
          <a:p>
            <a:pPr algn="ctr">
              <a:lnSpc>
                <a:spcPts val="9579"/>
              </a:lnSpc>
            </a:pPr>
            <a:r>
              <a:rPr lang="en-US" sz="6842" dirty="0">
                <a:solidFill>
                  <a:srgbClr val="000000"/>
                </a:solidFill>
                <a:latin typeface="Noto Serif Display Black"/>
              </a:rPr>
              <a:t>3</a:t>
            </a:r>
          </a:p>
        </p:txBody>
      </p:sp>
      <p:sp>
        <p:nvSpPr>
          <p:cNvPr id="16" name="TextBox 16"/>
          <p:cNvSpPr txBox="1"/>
          <p:nvPr/>
        </p:nvSpPr>
        <p:spPr>
          <a:xfrm>
            <a:off x="502615" y="1056623"/>
            <a:ext cx="10572926" cy="1603715"/>
          </a:xfrm>
          <a:prstGeom prst="rect">
            <a:avLst/>
          </a:prstGeom>
        </p:spPr>
        <p:txBody>
          <a:bodyPr lIns="0" tIns="0" rIns="0" bIns="0" rtlCol="0" anchor="t">
            <a:spAutoFit/>
          </a:bodyPr>
          <a:lstStyle/>
          <a:p>
            <a:pPr algn="ctr">
              <a:lnSpc>
                <a:spcPts val="11666"/>
              </a:lnSpc>
            </a:pPr>
            <a:r>
              <a:rPr lang="en-US" sz="12962">
                <a:solidFill>
                  <a:srgbClr val="5BFFD3"/>
                </a:solidFill>
                <a:latin typeface="Saira Black"/>
              </a:rPr>
              <a:t>TỔNG QUAN</a:t>
            </a:r>
          </a:p>
        </p:txBody>
      </p:sp>
      <p:sp>
        <p:nvSpPr>
          <p:cNvPr id="17" name="TextBox 17"/>
          <p:cNvSpPr txBox="1"/>
          <p:nvPr/>
        </p:nvSpPr>
        <p:spPr>
          <a:xfrm>
            <a:off x="7701307" y="3060388"/>
            <a:ext cx="9557993" cy="1699178"/>
          </a:xfrm>
          <a:prstGeom prst="rect">
            <a:avLst/>
          </a:prstGeom>
        </p:spPr>
        <p:txBody>
          <a:bodyPr lIns="0" tIns="0" rIns="0" bIns="0" rtlCol="0" anchor="t">
            <a:spAutoFit/>
          </a:bodyPr>
          <a:lstStyle/>
          <a:p>
            <a:pPr algn="ctr">
              <a:lnSpc>
                <a:spcPts val="12398"/>
              </a:lnSpc>
            </a:pPr>
            <a:r>
              <a:rPr lang="en-US" sz="13776">
                <a:solidFill>
                  <a:srgbClr val="5BFFD3"/>
                </a:solidFill>
                <a:latin typeface="Saira Black"/>
              </a:rPr>
              <a:t>VỀ ĐỀ TÀI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693596" flipV="1">
            <a:off x="-9275862" y="-11387059"/>
            <a:ext cx="14744970" cy="17579696"/>
          </a:xfrm>
          <a:prstGeom prst="rect">
            <a:avLst/>
          </a:prstGeom>
        </p:spPr>
      </p:pic>
      <p:grpSp>
        <p:nvGrpSpPr>
          <p:cNvPr id="3" name="Group 3"/>
          <p:cNvGrpSpPr/>
          <p:nvPr/>
        </p:nvGrpSpPr>
        <p:grpSpPr>
          <a:xfrm>
            <a:off x="9997695" y="1047750"/>
            <a:ext cx="392597" cy="39259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solidFill>
                <a:srgbClr val="000000"/>
              </a:solidFill>
            </a:ln>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97055" y="-65184"/>
            <a:ext cx="2242566" cy="4114800"/>
          </a:xfrm>
          <a:prstGeom prst="rect">
            <a:avLst/>
          </a:prstGeom>
        </p:spPr>
      </p:pic>
      <p:grpSp>
        <p:nvGrpSpPr>
          <p:cNvPr id="6" name="Group 6"/>
          <p:cNvGrpSpPr/>
          <p:nvPr/>
        </p:nvGrpSpPr>
        <p:grpSpPr>
          <a:xfrm>
            <a:off x="211324" y="4968921"/>
            <a:ext cx="2860252" cy="2027252"/>
            <a:chOff x="0" y="0"/>
            <a:chExt cx="3813669" cy="2703002"/>
          </a:xfrm>
        </p:grpSpPr>
        <p:sp>
          <p:nvSpPr>
            <p:cNvPr id="7" name="TextBox 7"/>
            <p:cNvSpPr txBox="1"/>
            <p:nvPr/>
          </p:nvSpPr>
          <p:spPr>
            <a:xfrm>
              <a:off x="0" y="1353526"/>
              <a:ext cx="3813669" cy="1361355"/>
            </a:xfrm>
            <a:prstGeom prst="rect">
              <a:avLst/>
            </a:prstGeom>
          </p:spPr>
          <p:txBody>
            <a:bodyPr lIns="0" tIns="0" rIns="0" bIns="0" rtlCol="0" anchor="t">
              <a:spAutoFit/>
            </a:bodyPr>
            <a:lstStyle/>
            <a:p>
              <a:pPr algn="ctr">
                <a:lnSpc>
                  <a:spcPts val="4199"/>
                </a:lnSpc>
              </a:pPr>
              <a:r>
                <a:rPr lang="en-US" sz="3230">
                  <a:solidFill>
                    <a:srgbClr val="000000"/>
                  </a:solidFill>
                  <a:latin typeface="Muli Extra Light Bold"/>
                </a:rPr>
                <a:t>Tổng quan về ngôn ngữ java</a:t>
              </a:r>
            </a:p>
          </p:txBody>
        </p:sp>
        <p:sp>
          <p:nvSpPr>
            <p:cNvPr id="8" name="TextBox 8"/>
            <p:cNvSpPr txBox="1"/>
            <p:nvPr/>
          </p:nvSpPr>
          <p:spPr>
            <a:xfrm>
              <a:off x="1640592" y="-47625"/>
              <a:ext cx="360020" cy="1078950"/>
            </a:xfrm>
            <a:prstGeom prst="rect">
              <a:avLst/>
            </a:prstGeom>
          </p:spPr>
          <p:txBody>
            <a:bodyPr lIns="0" tIns="0" rIns="0" bIns="0" rtlCol="0" anchor="t">
              <a:spAutoFit/>
            </a:bodyPr>
            <a:lstStyle/>
            <a:p>
              <a:pPr algn="ctr">
                <a:lnSpc>
                  <a:spcPts val="6602"/>
                </a:lnSpc>
              </a:pPr>
              <a:r>
                <a:rPr lang="en-US" sz="5079">
                  <a:solidFill>
                    <a:srgbClr val="000000"/>
                  </a:solidFill>
                  <a:latin typeface="Muli Bold"/>
                </a:rPr>
                <a:t>1</a:t>
              </a:r>
            </a:p>
          </p:txBody>
        </p:sp>
      </p:grpSp>
      <p:grpSp>
        <p:nvGrpSpPr>
          <p:cNvPr id="9" name="Group 9"/>
          <p:cNvGrpSpPr/>
          <p:nvPr/>
        </p:nvGrpSpPr>
        <p:grpSpPr>
          <a:xfrm>
            <a:off x="3282046" y="4968921"/>
            <a:ext cx="2907226" cy="1528754"/>
            <a:chOff x="0" y="0"/>
            <a:chExt cx="3876301" cy="2038339"/>
          </a:xfrm>
        </p:grpSpPr>
        <p:sp>
          <p:nvSpPr>
            <p:cNvPr id="10" name="TextBox 10"/>
            <p:cNvSpPr txBox="1"/>
            <p:nvPr/>
          </p:nvSpPr>
          <p:spPr>
            <a:xfrm>
              <a:off x="0" y="1376068"/>
              <a:ext cx="3876301" cy="674345"/>
            </a:xfrm>
            <a:prstGeom prst="rect">
              <a:avLst/>
            </a:prstGeom>
          </p:spPr>
          <p:txBody>
            <a:bodyPr lIns="0" tIns="0" rIns="0" bIns="0" rtlCol="0" anchor="t">
              <a:spAutoFit/>
            </a:bodyPr>
            <a:lstStyle/>
            <a:p>
              <a:pPr algn="ctr">
                <a:lnSpc>
                  <a:spcPts val="4197"/>
                </a:lnSpc>
              </a:pPr>
              <a:r>
                <a:rPr lang="en-US" sz="3228">
                  <a:solidFill>
                    <a:srgbClr val="000000"/>
                  </a:solidFill>
                  <a:latin typeface="Muli Extra Light Bold"/>
                </a:rPr>
                <a:t>Giao thức TCP</a:t>
              </a:r>
            </a:p>
          </p:txBody>
        </p:sp>
        <p:sp>
          <p:nvSpPr>
            <p:cNvPr id="11" name="TextBox 11"/>
            <p:cNvSpPr txBox="1"/>
            <p:nvPr/>
          </p:nvSpPr>
          <p:spPr>
            <a:xfrm>
              <a:off x="1667536" y="-57150"/>
              <a:ext cx="365933" cy="1105413"/>
            </a:xfrm>
            <a:prstGeom prst="rect">
              <a:avLst/>
            </a:prstGeom>
          </p:spPr>
          <p:txBody>
            <a:bodyPr lIns="0" tIns="0" rIns="0" bIns="0" rtlCol="0" anchor="t">
              <a:spAutoFit/>
            </a:bodyPr>
            <a:lstStyle/>
            <a:p>
              <a:pPr algn="ctr">
                <a:lnSpc>
                  <a:spcPts val="6711"/>
                </a:lnSpc>
              </a:pPr>
              <a:r>
                <a:rPr lang="en-US" sz="5162">
                  <a:solidFill>
                    <a:srgbClr val="000000"/>
                  </a:solidFill>
                  <a:latin typeface="Muli Bold"/>
                </a:rPr>
                <a:t>2</a:t>
              </a:r>
            </a:p>
          </p:txBody>
        </p:sp>
      </p:grpSp>
      <p:grpSp>
        <p:nvGrpSpPr>
          <p:cNvPr id="12" name="Group 12"/>
          <p:cNvGrpSpPr/>
          <p:nvPr/>
        </p:nvGrpSpPr>
        <p:grpSpPr>
          <a:xfrm>
            <a:off x="6818760" y="4968921"/>
            <a:ext cx="2860252" cy="2027252"/>
            <a:chOff x="0" y="0"/>
            <a:chExt cx="3813669" cy="2703002"/>
          </a:xfrm>
        </p:grpSpPr>
        <p:sp>
          <p:nvSpPr>
            <p:cNvPr id="13" name="TextBox 13"/>
            <p:cNvSpPr txBox="1"/>
            <p:nvPr/>
          </p:nvSpPr>
          <p:spPr>
            <a:xfrm>
              <a:off x="0" y="1353526"/>
              <a:ext cx="3813669" cy="1361355"/>
            </a:xfrm>
            <a:prstGeom prst="rect">
              <a:avLst/>
            </a:prstGeom>
          </p:spPr>
          <p:txBody>
            <a:bodyPr lIns="0" tIns="0" rIns="0" bIns="0" rtlCol="0" anchor="t">
              <a:spAutoFit/>
            </a:bodyPr>
            <a:lstStyle/>
            <a:p>
              <a:pPr algn="ctr">
                <a:lnSpc>
                  <a:spcPts val="4199"/>
                </a:lnSpc>
              </a:pPr>
              <a:r>
                <a:rPr lang="en-US" sz="3230">
                  <a:solidFill>
                    <a:srgbClr val="000000"/>
                  </a:solidFill>
                  <a:latin typeface="Muli Extra Light Bold"/>
                </a:rPr>
                <a:t>Mô hình Client-Sever</a:t>
              </a:r>
            </a:p>
          </p:txBody>
        </p:sp>
        <p:sp>
          <p:nvSpPr>
            <p:cNvPr id="14" name="TextBox 14"/>
            <p:cNvSpPr txBox="1"/>
            <p:nvPr/>
          </p:nvSpPr>
          <p:spPr>
            <a:xfrm>
              <a:off x="1640592" y="-47625"/>
              <a:ext cx="360020" cy="1078950"/>
            </a:xfrm>
            <a:prstGeom prst="rect">
              <a:avLst/>
            </a:prstGeom>
          </p:spPr>
          <p:txBody>
            <a:bodyPr lIns="0" tIns="0" rIns="0" bIns="0" rtlCol="0" anchor="t">
              <a:spAutoFit/>
            </a:bodyPr>
            <a:lstStyle/>
            <a:p>
              <a:pPr algn="ctr">
                <a:lnSpc>
                  <a:spcPts val="6602"/>
                </a:lnSpc>
              </a:pPr>
              <a:r>
                <a:rPr lang="en-US" sz="5079">
                  <a:solidFill>
                    <a:srgbClr val="000000"/>
                  </a:solidFill>
                  <a:latin typeface="Muli Bold"/>
                </a:rPr>
                <a:t>3</a:t>
              </a:r>
            </a:p>
          </p:txBody>
        </p:sp>
      </p:grpSp>
      <p:grpSp>
        <p:nvGrpSpPr>
          <p:cNvPr id="15" name="Group 15"/>
          <p:cNvGrpSpPr/>
          <p:nvPr/>
        </p:nvGrpSpPr>
        <p:grpSpPr>
          <a:xfrm>
            <a:off x="10735554" y="4968921"/>
            <a:ext cx="2860252" cy="2027252"/>
            <a:chOff x="0" y="0"/>
            <a:chExt cx="3813669" cy="2703002"/>
          </a:xfrm>
        </p:grpSpPr>
        <p:sp>
          <p:nvSpPr>
            <p:cNvPr id="16" name="TextBox 16"/>
            <p:cNvSpPr txBox="1"/>
            <p:nvPr/>
          </p:nvSpPr>
          <p:spPr>
            <a:xfrm>
              <a:off x="0" y="1353526"/>
              <a:ext cx="3813669" cy="1361355"/>
            </a:xfrm>
            <a:prstGeom prst="rect">
              <a:avLst/>
            </a:prstGeom>
          </p:spPr>
          <p:txBody>
            <a:bodyPr lIns="0" tIns="0" rIns="0" bIns="0" rtlCol="0" anchor="t">
              <a:spAutoFit/>
            </a:bodyPr>
            <a:lstStyle/>
            <a:p>
              <a:pPr algn="ctr">
                <a:lnSpc>
                  <a:spcPts val="4199"/>
                </a:lnSpc>
              </a:pPr>
              <a:r>
                <a:rPr lang="en-US" sz="3230">
                  <a:solidFill>
                    <a:srgbClr val="000000"/>
                  </a:solidFill>
                  <a:latin typeface="Muli Extra Light Bold"/>
                </a:rPr>
                <a:t>Cơ chế socket trong java</a:t>
              </a:r>
            </a:p>
          </p:txBody>
        </p:sp>
        <p:sp>
          <p:nvSpPr>
            <p:cNvPr id="17" name="TextBox 17"/>
            <p:cNvSpPr txBox="1"/>
            <p:nvPr/>
          </p:nvSpPr>
          <p:spPr>
            <a:xfrm>
              <a:off x="1640592" y="-47625"/>
              <a:ext cx="360020" cy="1078950"/>
            </a:xfrm>
            <a:prstGeom prst="rect">
              <a:avLst/>
            </a:prstGeom>
          </p:spPr>
          <p:txBody>
            <a:bodyPr lIns="0" tIns="0" rIns="0" bIns="0" rtlCol="0" anchor="t">
              <a:spAutoFit/>
            </a:bodyPr>
            <a:lstStyle/>
            <a:p>
              <a:pPr algn="ctr">
                <a:lnSpc>
                  <a:spcPts val="6602"/>
                </a:lnSpc>
              </a:pPr>
              <a:r>
                <a:rPr lang="en-US" sz="5079">
                  <a:solidFill>
                    <a:srgbClr val="000000"/>
                  </a:solidFill>
                  <a:latin typeface="Muli Bold"/>
                </a:rPr>
                <a:t>4</a:t>
              </a:r>
            </a:p>
          </p:txBody>
        </p:sp>
      </p:grpSp>
      <p:grpSp>
        <p:nvGrpSpPr>
          <p:cNvPr id="18" name="Group 18"/>
          <p:cNvGrpSpPr/>
          <p:nvPr/>
        </p:nvGrpSpPr>
        <p:grpSpPr>
          <a:xfrm>
            <a:off x="14871050" y="4968921"/>
            <a:ext cx="2860252" cy="2027252"/>
            <a:chOff x="0" y="0"/>
            <a:chExt cx="3813669" cy="2703002"/>
          </a:xfrm>
        </p:grpSpPr>
        <p:sp>
          <p:nvSpPr>
            <p:cNvPr id="19" name="TextBox 19"/>
            <p:cNvSpPr txBox="1"/>
            <p:nvPr/>
          </p:nvSpPr>
          <p:spPr>
            <a:xfrm>
              <a:off x="0" y="1353526"/>
              <a:ext cx="3813669" cy="1361355"/>
            </a:xfrm>
            <a:prstGeom prst="rect">
              <a:avLst/>
            </a:prstGeom>
          </p:spPr>
          <p:txBody>
            <a:bodyPr lIns="0" tIns="0" rIns="0" bIns="0" rtlCol="0" anchor="t">
              <a:spAutoFit/>
            </a:bodyPr>
            <a:lstStyle/>
            <a:p>
              <a:pPr algn="ctr">
                <a:lnSpc>
                  <a:spcPts val="4199"/>
                </a:lnSpc>
              </a:pPr>
              <a:r>
                <a:rPr lang="en-US" sz="3230">
                  <a:solidFill>
                    <a:srgbClr val="000000"/>
                  </a:solidFill>
                  <a:latin typeface="Muli Extra Light Bold"/>
                </a:rPr>
                <a:t>Sever hoạt động đa tuyến</a:t>
              </a:r>
            </a:p>
          </p:txBody>
        </p:sp>
        <p:sp>
          <p:nvSpPr>
            <p:cNvPr id="20" name="TextBox 20"/>
            <p:cNvSpPr txBox="1"/>
            <p:nvPr/>
          </p:nvSpPr>
          <p:spPr>
            <a:xfrm>
              <a:off x="1640592" y="-47625"/>
              <a:ext cx="360020" cy="1078950"/>
            </a:xfrm>
            <a:prstGeom prst="rect">
              <a:avLst/>
            </a:prstGeom>
          </p:spPr>
          <p:txBody>
            <a:bodyPr lIns="0" tIns="0" rIns="0" bIns="0" rtlCol="0" anchor="t">
              <a:spAutoFit/>
            </a:bodyPr>
            <a:lstStyle/>
            <a:p>
              <a:pPr algn="ctr">
                <a:lnSpc>
                  <a:spcPts val="6602"/>
                </a:lnSpc>
              </a:pPr>
              <a:r>
                <a:rPr lang="en-US" sz="5079">
                  <a:solidFill>
                    <a:srgbClr val="000000"/>
                  </a:solidFill>
                  <a:latin typeface="Muli Bold"/>
                </a:rPr>
                <a:t>5</a:t>
              </a:r>
            </a:p>
          </p:txBody>
        </p:sp>
      </p:grpSp>
      <p:sp>
        <p:nvSpPr>
          <p:cNvPr id="21" name="TextBox 21"/>
          <p:cNvSpPr txBox="1"/>
          <p:nvPr/>
        </p:nvSpPr>
        <p:spPr>
          <a:xfrm>
            <a:off x="2757533" y="866775"/>
            <a:ext cx="12113517" cy="2575152"/>
          </a:xfrm>
          <a:prstGeom prst="rect">
            <a:avLst/>
          </a:prstGeom>
        </p:spPr>
        <p:txBody>
          <a:bodyPr lIns="0" tIns="0" rIns="0" bIns="0" rtlCol="0" anchor="t">
            <a:spAutoFit/>
          </a:bodyPr>
          <a:lstStyle/>
          <a:p>
            <a:pPr algn="ctr">
              <a:lnSpc>
                <a:spcPts val="18083"/>
              </a:lnSpc>
            </a:pPr>
            <a:r>
              <a:rPr lang="en-US" sz="22604">
                <a:solidFill>
                  <a:srgbClr val="94DD26"/>
                </a:solidFill>
                <a:latin typeface="Saira Bold Bold"/>
              </a:rPr>
              <a:t>Chương 1</a:t>
            </a:r>
          </a:p>
        </p:txBody>
      </p:sp>
      <p:sp>
        <p:nvSpPr>
          <p:cNvPr id="22" name="TextBox 22"/>
          <p:cNvSpPr txBox="1"/>
          <p:nvPr/>
        </p:nvSpPr>
        <p:spPr>
          <a:xfrm>
            <a:off x="3933291" y="3384777"/>
            <a:ext cx="10094771" cy="1023620"/>
          </a:xfrm>
          <a:prstGeom prst="rect">
            <a:avLst/>
          </a:prstGeom>
        </p:spPr>
        <p:txBody>
          <a:bodyPr lIns="0" tIns="0" rIns="0" bIns="0" rtlCol="0" anchor="t">
            <a:spAutoFit/>
          </a:bodyPr>
          <a:lstStyle/>
          <a:p>
            <a:pPr algn="ctr">
              <a:lnSpc>
                <a:spcPts val="8319"/>
              </a:lnSpc>
              <a:spcBef>
                <a:spcPct val="0"/>
              </a:spcBef>
            </a:pPr>
            <a:r>
              <a:rPr lang="en-US" sz="6399">
                <a:solidFill>
                  <a:srgbClr val="545454"/>
                </a:solidFill>
                <a:latin typeface="Saira Bold Bold"/>
              </a:rPr>
              <a:t>Tổng quan về lý thuyết</a:t>
            </a:r>
          </a:p>
        </p:txBody>
      </p:sp>
      <p:grpSp>
        <p:nvGrpSpPr>
          <p:cNvPr id="23" name="Group 23"/>
          <p:cNvGrpSpPr/>
          <p:nvPr/>
        </p:nvGrpSpPr>
        <p:grpSpPr>
          <a:xfrm>
            <a:off x="5108821" y="7489492"/>
            <a:ext cx="2860252" cy="2551127"/>
            <a:chOff x="0" y="0"/>
            <a:chExt cx="3813669" cy="3401502"/>
          </a:xfrm>
        </p:grpSpPr>
        <p:sp>
          <p:nvSpPr>
            <p:cNvPr id="24" name="TextBox 24"/>
            <p:cNvSpPr txBox="1"/>
            <p:nvPr/>
          </p:nvSpPr>
          <p:spPr>
            <a:xfrm>
              <a:off x="0" y="1353526"/>
              <a:ext cx="3813669" cy="2059855"/>
            </a:xfrm>
            <a:prstGeom prst="rect">
              <a:avLst/>
            </a:prstGeom>
          </p:spPr>
          <p:txBody>
            <a:bodyPr lIns="0" tIns="0" rIns="0" bIns="0" rtlCol="0" anchor="t">
              <a:spAutoFit/>
            </a:bodyPr>
            <a:lstStyle/>
            <a:p>
              <a:pPr algn="ctr">
                <a:lnSpc>
                  <a:spcPts val="4199"/>
                </a:lnSpc>
              </a:pPr>
              <a:r>
                <a:rPr lang="en-US" sz="3230">
                  <a:solidFill>
                    <a:srgbClr val="000000"/>
                  </a:solidFill>
                  <a:latin typeface="Muli Extra Light Bold"/>
                </a:rPr>
                <a:t>Môi trường và công cụ lập trình</a:t>
              </a:r>
            </a:p>
          </p:txBody>
        </p:sp>
        <p:sp>
          <p:nvSpPr>
            <p:cNvPr id="25" name="TextBox 25"/>
            <p:cNvSpPr txBox="1"/>
            <p:nvPr/>
          </p:nvSpPr>
          <p:spPr>
            <a:xfrm>
              <a:off x="1640592" y="-47625"/>
              <a:ext cx="360020" cy="1078950"/>
            </a:xfrm>
            <a:prstGeom prst="rect">
              <a:avLst/>
            </a:prstGeom>
          </p:spPr>
          <p:txBody>
            <a:bodyPr lIns="0" tIns="0" rIns="0" bIns="0" rtlCol="0" anchor="t">
              <a:spAutoFit/>
            </a:bodyPr>
            <a:lstStyle/>
            <a:p>
              <a:pPr algn="ctr">
                <a:lnSpc>
                  <a:spcPts val="6602"/>
                </a:lnSpc>
              </a:pPr>
              <a:r>
                <a:rPr lang="en-US" sz="5079">
                  <a:solidFill>
                    <a:srgbClr val="000000"/>
                  </a:solidFill>
                  <a:latin typeface="Muli Bold"/>
                </a:rPr>
                <a:t>6</a:t>
              </a:r>
            </a:p>
          </p:txBody>
        </p:sp>
      </p:grpSp>
      <p:grpSp>
        <p:nvGrpSpPr>
          <p:cNvPr id="26" name="Group 26"/>
          <p:cNvGrpSpPr/>
          <p:nvPr/>
        </p:nvGrpSpPr>
        <p:grpSpPr>
          <a:xfrm>
            <a:off x="9144000" y="7558148"/>
            <a:ext cx="2860252" cy="2027252"/>
            <a:chOff x="0" y="0"/>
            <a:chExt cx="3813669" cy="2703002"/>
          </a:xfrm>
        </p:grpSpPr>
        <p:sp>
          <p:nvSpPr>
            <p:cNvPr id="27" name="TextBox 27"/>
            <p:cNvSpPr txBox="1"/>
            <p:nvPr/>
          </p:nvSpPr>
          <p:spPr>
            <a:xfrm>
              <a:off x="0" y="1353526"/>
              <a:ext cx="3813669" cy="1361355"/>
            </a:xfrm>
            <a:prstGeom prst="rect">
              <a:avLst/>
            </a:prstGeom>
          </p:spPr>
          <p:txBody>
            <a:bodyPr lIns="0" tIns="0" rIns="0" bIns="0" rtlCol="0" anchor="t">
              <a:spAutoFit/>
            </a:bodyPr>
            <a:lstStyle/>
            <a:p>
              <a:pPr algn="ctr">
                <a:lnSpc>
                  <a:spcPts val="4199"/>
                </a:lnSpc>
              </a:pPr>
              <a:r>
                <a:rPr lang="en-US" sz="3230">
                  <a:solidFill>
                    <a:srgbClr val="000000"/>
                  </a:solidFill>
                  <a:latin typeface="Muli Extra Light"/>
                </a:rPr>
                <a:t>Ứng dụng OOP java vào đề tài</a:t>
              </a:r>
            </a:p>
          </p:txBody>
        </p:sp>
        <p:sp>
          <p:nvSpPr>
            <p:cNvPr id="28" name="TextBox 28"/>
            <p:cNvSpPr txBox="1"/>
            <p:nvPr/>
          </p:nvSpPr>
          <p:spPr>
            <a:xfrm>
              <a:off x="1640592" y="-47625"/>
              <a:ext cx="360020" cy="1078950"/>
            </a:xfrm>
            <a:prstGeom prst="rect">
              <a:avLst/>
            </a:prstGeom>
          </p:spPr>
          <p:txBody>
            <a:bodyPr lIns="0" tIns="0" rIns="0" bIns="0" rtlCol="0" anchor="t">
              <a:spAutoFit/>
            </a:bodyPr>
            <a:lstStyle/>
            <a:p>
              <a:pPr algn="ctr">
                <a:lnSpc>
                  <a:spcPts val="6602"/>
                </a:lnSpc>
              </a:pPr>
              <a:r>
                <a:rPr lang="en-US" sz="5079">
                  <a:solidFill>
                    <a:srgbClr val="000000"/>
                  </a:solidFill>
                  <a:latin typeface="Muli Bold"/>
                </a:rPr>
                <a:t>7</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693596" flipV="1">
            <a:off x="-9860342" y="-9818758"/>
            <a:ext cx="15039339" cy="17930657"/>
          </a:xfrm>
          <a:prstGeom prst="rect">
            <a:avLst/>
          </a:prstGeom>
        </p:spPr>
      </p:pic>
      <p:sp>
        <p:nvSpPr>
          <p:cNvPr id="3" name="TextBox 3"/>
          <p:cNvSpPr txBox="1"/>
          <p:nvPr/>
        </p:nvSpPr>
        <p:spPr>
          <a:xfrm>
            <a:off x="9588602" y="6659166"/>
            <a:ext cx="7784760" cy="523876"/>
          </a:xfrm>
          <a:prstGeom prst="rect">
            <a:avLst/>
          </a:prstGeom>
        </p:spPr>
        <p:txBody>
          <a:bodyPr lIns="0" tIns="0" rIns="0" bIns="0" rtlCol="0" anchor="t">
            <a:spAutoFit/>
          </a:bodyPr>
          <a:lstStyle/>
          <a:p>
            <a:pPr>
              <a:lnSpc>
                <a:spcPts val="4499"/>
              </a:lnSpc>
            </a:pPr>
            <a:endParaRP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17323" t="8728" r="2548" b="13501"/>
          <a:stretch>
            <a:fillRect/>
          </a:stretch>
        </p:blipFill>
        <p:spPr>
          <a:xfrm>
            <a:off x="477086" y="6498245"/>
            <a:ext cx="551614" cy="582720"/>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17323" t="8728" r="2548" b="13501"/>
          <a:stretch>
            <a:fillRect/>
          </a:stretch>
        </p:blipFill>
        <p:spPr>
          <a:xfrm>
            <a:off x="9144000" y="6444006"/>
            <a:ext cx="551614" cy="582720"/>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17323" t="8728" r="2548" b="13501"/>
          <a:stretch>
            <a:fillRect/>
          </a:stretch>
        </p:blipFill>
        <p:spPr>
          <a:xfrm>
            <a:off x="477086" y="8534836"/>
            <a:ext cx="551614" cy="582720"/>
          </a:xfrm>
          <a:prstGeom prst="rect">
            <a:avLst/>
          </a:prstGeom>
        </p:spPr>
      </p:pic>
      <p:pic>
        <p:nvPicPr>
          <p:cNvPr id="7" name="Picture 7"/>
          <p:cNvPicPr>
            <a:picLocks noChangeAspect="1"/>
          </p:cNvPicPr>
          <p:nvPr/>
        </p:nvPicPr>
        <p:blipFill>
          <a:blip r:embed="rId6"/>
          <a:srcRect l="1951" t="4467" r="1951" b="1337"/>
          <a:stretch>
            <a:fillRect/>
          </a:stretch>
        </p:blipFill>
        <p:spPr>
          <a:xfrm>
            <a:off x="12325589" y="508482"/>
            <a:ext cx="2382639" cy="2715725"/>
          </a:xfrm>
          <a:prstGeom prst="rect">
            <a:avLst/>
          </a:prstGeom>
        </p:spPr>
      </p:pic>
      <p:sp>
        <p:nvSpPr>
          <p:cNvPr id="8" name="TextBox 8"/>
          <p:cNvSpPr txBox="1"/>
          <p:nvPr/>
        </p:nvSpPr>
        <p:spPr>
          <a:xfrm>
            <a:off x="10168152" y="6281869"/>
            <a:ext cx="7784760" cy="744857"/>
          </a:xfrm>
          <a:prstGeom prst="rect">
            <a:avLst/>
          </a:prstGeom>
        </p:spPr>
        <p:txBody>
          <a:bodyPr lIns="0" tIns="0" rIns="0" bIns="0" rtlCol="0" anchor="t">
            <a:spAutoFit/>
          </a:bodyPr>
          <a:lstStyle/>
          <a:p>
            <a:pPr>
              <a:lnSpc>
                <a:spcPts val="6299"/>
              </a:lnSpc>
            </a:pPr>
            <a:r>
              <a:rPr lang="en-US" sz="4199">
                <a:solidFill>
                  <a:srgbClr val="000000"/>
                </a:solidFill>
                <a:latin typeface="Muli Regular Bold"/>
              </a:rPr>
              <a:t>Đa nhiệm</a:t>
            </a:r>
          </a:p>
        </p:txBody>
      </p:sp>
      <p:sp>
        <p:nvSpPr>
          <p:cNvPr id="9" name="TextBox 9"/>
          <p:cNvSpPr txBox="1"/>
          <p:nvPr/>
        </p:nvSpPr>
        <p:spPr>
          <a:xfrm>
            <a:off x="0" y="483592"/>
            <a:ext cx="12123009" cy="4170722"/>
          </a:xfrm>
          <a:prstGeom prst="rect">
            <a:avLst/>
          </a:prstGeom>
        </p:spPr>
        <p:txBody>
          <a:bodyPr lIns="0" tIns="0" rIns="0" bIns="0" rtlCol="0" anchor="t">
            <a:spAutoFit/>
          </a:bodyPr>
          <a:lstStyle/>
          <a:p>
            <a:pPr algn="ctr">
              <a:lnSpc>
                <a:spcPts val="16018"/>
              </a:lnSpc>
            </a:pPr>
            <a:r>
              <a:rPr lang="en-US" sz="16018">
                <a:solidFill>
                  <a:srgbClr val="FF83A8"/>
                </a:solidFill>
                <a:latin typeface="Saira ExtraCondensed Bold Bold"/>
              </a:rPr>
              <a:t>Tổng quan về ngôn ngữ java</a:t>
            </a:r>
          </a:p>
        </p:txBody>
      </p:sp>
      <p:sp>
        <p:nvSpPr>
          <p:cNvPr id="10" name="TextBox 10"/>
          <p:cNvSpPr txBox="1"/>
          <p:nvPr/>
        </p:nvSpPr>
        <p:spPr>
          <a:xfrm>
            <a:off x="1353142" y="8128966"/>
            <a:ext cx="7196386" cy="1356360"/>
          </a:xfrm>
          <a:prstGeom prst="rect">
            <a:avLst/>
          </a:prstGeom>
        </p:spPr>
        <p:txBody>
          <a:bodyPr lIns="0" tIns="0" rIns="0" bIns="0" rtlCol="0" anchor="t">
            <a:spAutoFit/>
          </a:bodyPr>
          <a:lstStyle/>
          <a:p>
            <a:pPr algn="ctr">
              <a:lnSpc>
                <a:spcPts val="5459"/>
              </a:lnSpc>
              <a:spcBef>
                <a:spcPct val="0"/>
              </a:spcBef>
            </a:pPr>
            <a:r>
              <a:rPr lang="en-US" sz="4199">
                <a:solidFill>
                  <a:srgbClr val="000000"/>
                </a:solidFill>
                <a:latin typeface="Muli Regular Bold"/>
              </a:rPr>
              <a:t>Phát triển ứng dụng cho các thiết bị điện tử thông minh</a:t>
            </a:r>
          </a:p>
        </p:txBody>
      </p:sp>
      <p:sp>
        <p:nvSpPr>
          <p:cNvPr id="11" name="TextBox 11"/>
          <p:cNvSpPr txBox="1"/>
          <p:nvPr/>
        </p:nvSpPr>
        <p:spPr>
          <a:xfrm>
            <a:off x="1353142" y="6096041"/>
            <a:ext cx="6513344" cy="1356360"/>
          </a:xfrm>
          <a:prstGeom prst="rect">
            <a:avLst/>
          </a:prstGeom>
        </p:spPr>
        <p:txBody>
          <a:bodyPr lIns="0" tIns="0" rIns="0" bIns="0" rtlCol="0" anchor="t">
            <a:spAutoFit/>
          </a:bodyPr>
          <a:lstStyle/>
          <a:p>
            <a:pPr algn="ctr">
              <a:lnSpc>
                <a:spcPts val="5459"/>
              </a:lnSpc>
              <a:spcBef>
                <a:spcPct val="0"/>
              </a:spcBef>
            </a:pPr>
            <a:r>
              <a:rPr lang="en-US" sz="4199">
                <a:solidFill>
                  <a:srgbClr val="000000"/>
                </a:solidFill>
                <a:latin typeface="Muli Regular Bold"/>
              </a:rPr>
              <a:t>Java là một ngôn ngữ lập trình hướng đối tượng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2C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829464">
            <a:off x="-3126779" y="-3856237"/>
            <a:ext cx="9856415" cy="10641204"/>
          </a:xfrm>
          <a:prstGeom prst="rect">
            <a:avLst/>
          </a:prstGeom>
        </p:spPr>
      </p:pic>
      <p:grpSp>
        <p:nvGrpSpPr>
          <p:cNvPr id="3" name="Group 3"/>
          <p:cNvGrpSpPr/>
          <p:nvPr/>
        </p:nvGrpSpPr>
        <p:grpSpPr>
          <a:xfrm>
            <a:off x="1577420" y="3665013"/>
            <a:ext cx="15133160" cy="3845297"/>
            <a:chOff x="0" y="0"/>
            <a:chExt cx="20177546" cy="5127062"/>
          </a:xfrm>
        </p:grpSpPr>
        <p:sp>
          <p:nvSpPr>
            <p:cNvPr id="4" name="TextBox 4"/>
            <p:cNvSpPr txBox="1"/>
            <p:nvPr/>
          </p:nvSpPr>
          <p:spPr>
            <a:xfrm>
              <a:off x="0" y="1345002"/>
              <a:ext cx="20177546" cy="3782060"/>
            </a:xfrm>
            <a:prstGeom prst="rect">
              <a:avLst/>
            </a:prstGeom>
          </p:spPr>
          <p:txBody>
            <a:bodyPr lIns="0" tIns="0" rIns="0" bIns="0" rtlCol="0" anchor="t">
              <a:spAutoFit/>
            </a:bodyPr>
            <a:lstStyle/>
            <a:p>
              <a:pPr marL="0" lvl="0" indent="0" algn="ctr">
                <a:lnSpc>
                  <a:spcPts val="5700"/>
                </a:lnSpc>
              </a:pPr>
              <a:r>
                <a:rPr lang="en-US" sz="3800">
                  <a:solidFill>
                    <a:srgbClr val="545454"/>
                  </a:solidFill>
                  <a:latin typeface="Saira Bold Bold"/>
                </a:rPr>
                <a:t>Sử dụng TCP, các ứng dụng trên các máy chủ được nối mạng có thể tạo các "kết nối" với nhau, mà qua đó chúng có thể trao đổi dữ liệu hoặc các gói tin. Giao thức  này đảm bảo chuyển giao dữ liệu tới nơi nhận một cách đáng tin cậy và đúng thứ tự.</a:t>
              </a:r>
            </a:p>
          </p:txBody>
        </p:sp>
        <p:sp>
          <p:nvSpPr>
            <p:cNvPr id="5" name="TextBox 5"/>
            <p:cNvSpPr txBox="1"/>
            <p:nvPr/>
          </p:nvSpPr>
          <p:spPr>
            <a:xfrm>
              <a:off x="0" y="-52423"/>
              <a:ext cx="20177546" cy="935687"/>
            </a:xfrm>
            <a:prstGeom prst="rect">
              <a:avLst/>
            </a:prstGeom>
          </p:spPr>
          <p:txBody>
            <a:bodyPr lIns="0" tIns="0" rIns="0" bIns="0" rtlCol="0" anchor="t">
              <a:spAutoFit/>
            </a:bodyPr>
            <a:lstStyle/>
            <a:p>
              <a:pPr>
                <a:lnSpc>
                  <a:spcPts val="5864"/>
                </a:lnSpc>
              </a:pPr>
              <a:endParaRP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78143">
            <a:off x="14135740" y="6221291"/>
            <a:ext cx="6982142" cy="4570130"/>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021685" y="212924"/>
            <a:ext cx="2729315" cy="3097095"/>
          </a:xfrm>
          <a:prstGeom prst="rect">
            <a:avLst/>
          </a:prstGeom>
        </p:spPr>
      </p:pic>
      <p:sp>
        <p:nvSpPr>
          <p:cNvPr id="8" name="TextBox 8"/>
          <p:cNvSpPr txBox="1"/>
          <p:nvPr/>
        </p:nvSpPr>
        <p:spPr>
          <a:xfrm>
            <a:off x="536118" y="629896"/>
            <a:ext cx="16428429" cy="2634626"/>
          </a:xfrm>
          <a:prstGeom prst="rect">
            <a:avLst/>
          </a:prstGeom>
        </p:spPr>
        <p:txBody>
          <a:bodyPr lIns="0" tIns="0" rIns="0" bIns="0" rtlCol="0" anchor="t">
            <a:spAutoFit/>
          </a:bodyPr>
          <a:lstStyle/>
          <a:p>
            <a:pPr algn="ctr">
              <a:lnSpc>
                <a:spcPts val="19725"/>
              </a:lnSpc>
            </a:pPr>
            <a:r>
              <a:rPr lang="en-US" sz="19725">
                <a:solidFill>
                  <a:srgbClr val="D48A0D"/>
                </a:solidFill>
                <a:latin typeface="Saira ExtraCondensed Bold Bold"/>
              </a:rPr>
              <a:t>GIAO THỨC TCP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AB7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88867" flipH="1">
            <a:off x="14261107" y="-2673059"/>
            <a:ext cx="5996386" cy="72009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564565">
            <a:off x="3995058" y="8514146"/>
            <a:ext cx="7315200" cy="360439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707988" y="6733878"/>
            <a:ext cx="3428473" cy="3731671"/>
          </a:xfrm>
          <a:prstGeom prst="rect">
            <a:avLst/>
          </a:prstGeom>
        </p:spPr>
      </p:pic>
      <p:sp>
        <p:nvSpPr>
          <p:cNvPr id="5" name="TextBox 5"/>
          <p:cNvSpPr txBox="1"/>
          <p:nvPr/>
        </p:nvSpPr>
        <p:spPr>
          <a:xfrm>
            <a:off x="778865" y="3281364"/>
            <a:ext cx="16749319" cy="549521"/>
          </a:xfrm>
          <a:prstGeom prst="rect">
            <a:avLst/>
          </a:prstGeom>
        </p:spPr>
        <p:txBody>
          <a:bodyPr lIns="0" tIns="0" rIns="0" bIns="0" rtlCol="0" anchor="t">
            <a:spAutoFit/>
          </a:bodyPr>
          <a:lstStyle/>
          <a:p>
            <a:pPr>
              <a:lnSpc>
                <a:spcPts val="4538"/>
              </a:lnSpc>
            </a:pPr>
            <a:endParaRPr/>
          </a:p>
        </p:txBody>
      </p:sp>
      <p:sp>
        <p:nvSpPr>
          <p:cNvPr id="6" name="TextBox 6"/>
          <p:cNvSpPr txBox="1"/>
          <p:nvPr/>
        </p:nvSpPr>
        <p:spPr>
          <a:xfrm>
            <a:off x="269218" y="576263"/>
            <a:ext cx="12119643" cy="1362065"/>
          </a:xfrm>
          <a:prstGeom prst="rect">
            <a:avLst/>
          </a:prstGeom>
        </p:spPr>
        <p:txBody>
          <a:bodyPr lIns="0" tIns="0" rIns="0" bIns="0" rtlCol="0" anchor="t">
            <a:spAutoFit/>
          </a:bodyPr>
          <a:lstStyle/>
          <a:p>
            <a:pPr algn="ctr">
              <a:lnSpc>
                <a:spcPts val="9899"/>
              </a:lnSpc>
              <a:spcBef>
                <a:spcPct val="0"/>
              </a:spcBef>
            </a:pPr>
            <a:r>
              <a:rPr lang="en-US" sz="10999">
                <a:solidFill>
                  <a:srgbClr val="E2A165"/>
                </a:solidFill>
                <a:latin typeface="Alyssum"/>
              </a:rPr>
              <a:t>MÔ HÌNH </a:t>
            </a:r>
          </a:p>
        </p:txBody>
      </p:sp>
      <p:sp>
        <p:nvSpPr>
          <p:cNvPr id="7" name="TextBox 7"/>
          <p:cNvSpPr txBox="1"/>
          <p:nvPr/>
        </p:nvSpPr>
        <p:spPr>
          <a:xfrm>
            <a:off x="2438322" y="2052637"/>
            <a:ext cx="19901079" cy="1257302"/>
          </a:xfrm>
          <a:prstGeom prst="rect">
            <a:avLst/>
          </a:prstGeom>
        </p:spPr>
        <p:txBody>
          <a:bodyPr lIns="0" tIns="0" rIns="0" bIns="0" rtlCol="0" anchor="t">
            <a:spAutoFit/>
          </a:bodyPr>
          <a:lstStyle/>
          <a:p>
            <a:pPr algn="ctr">
              <a:lnSpc>
                <a:spcPts val="9000"/>
              </a:lnSpc>
              <a:spcBef>
                <a:spcPct val="0"/>
              </a:spcBef>
            </a:pPr>
            <a:r>
              <a:rPr lang="en-US" sz="10000">
                <a:solidFill>
                  <a:srgbClr val="000000"/>
                </a:solidFill>
                <a:latin typeface="Alyssum"/>
              </a:rPr>
              <a:t>CLIENT-SEVER</a:t>
            </a:r>
          </a:p>
        </p:txBody>
      </p:sp>
      <p:sp>
        <p:nvSpPr>
          <p:cNvPr id="8" name="TextBox 8"/>
          <p:cNvSpPr txBox="1"/>
          <p:nvPr/>
        </p:nvSpPr>
        <p:spPr>
          <a:xfrm>
            <a:off x="0" y="3864782"/>
            <a:ext cx="17832639" cy="5690567"/>
          </a:xfrm>
          <a:prstGeom prst="rect">
            <a:avLst/>
          </a:prstGeom>
        </p:spPr>
        <p:txBody>
          <a:bodyPr lIns="0" tIns="0" rIns="0" bIns="0" rtlCol="0" anchor="t">
            <a:spAutoFit/>
          </a:bodyPr>
          <a:lstStyle/>
          <a:p>
            <a:pPr algn="ctr">
              <a:lnSpc>
                <a:spcPts val="6596"/>
              </a:lnSpc>
            </a:pPr>
            <a:r>
              <a:rPr lang="en-US" sz="5073">
                <a:solidFill>
                  <a:srgbClr val="000000"/>
                </a:solidFill>
                <a:latin typeface="Rokkitt Medium Bold"/>
              </a:rPr>
              <a:t>Mô hình truyền tin client/server hướng tới việc cung cấp dịch vụ. Quá</a:t>
            </a:r>
            <a:r>
              <a:rPr lang="en-US" sz="5073">
                <a:solidFill>
                  <a:srgbClr val="000000"/>
                </a:solidFill>
                <a:latin typeface="Arimo Bold"/>
              </a:rPr>
              <a:t> trình trao đổi dữ liệu bao gồm:</a:t>
            </a:r>
          </a:p>
          <a:p>
            <a:pPr marL="1095452" lvl="1" indent="-547726" algn="ctr">
              <a:lnSpc>
                <a:spcPts val="6596"/>
              </a:lnSpc>
              <a:buFont typeface="Arial"/>
              <a:buChar char="•"/>
            </a:pPr>
            <a:r>
              <a:rPr lang="en-US" sz="5073">
                <a:solidFill>
                  <a:srgbClr val="000000"/>
                </a:solidFill>
                <a:latin typeface="Arimo Bold"/>
              </a:rPr>
              <a:t>Truyền một yêu cầu từ tiến trình clienttới tiến trình server</a:t>
            </a:r>
          </a:p>
          <a:p>
            <a:pPr marL="1095452" lvl="1" indent="-547726" algn="ctr">
              <a:lnSpc>
                <a:spcPts val="6596"/>
              </a:lnSpc>
              <a:buFont typeface="Arial"/>
              <a:buChar char="•"/>
            </a:pPr>
            <a:r>
              <a:rPr lang="en-US" sz="5073">
                <a:solidFill>
                  <a:srgbClr val="000000"/>
                </a:solidFill>
                <a:latin typeface="Arimo Bold"/>
              </a:rPr>
              <a:t>Yêu cầu được server xử lý</a:t>
            </a:r>
          </a:p>
          <a:p>
            <a:pPr marL="1095452" lvl="1" indent="-547726" algn="ctr">
              <a:lnSpc>
                <a:spcPts val="6596"/>
              </a:lnSpc>
              <a:buFont typeface="Arial"/>
              <a:buChar char="•"/>
            </a:pPr>
            <a:r>
              <a:rPr lang="en-US" sz="5073">
                <a:solidFill>
                  <a:srgbClr val="000000"/>
                </a:solidFill>
                <a:latin typeface="Arimo Bold"/>
              </a:rPr>
              <a:t>Truyền đáp ứng cho client</a:t>
            </a:r>
          </a:p>
          <a:p>
            <a:pPr algn="ctr">
              <a:lnSpc>
                <a:spcPts val="6206"/>
              </a:lnSpc>
              <a:spcBef>
                <a:spcPct val="0"/>
              </a:spcBef>
            </a:pPr>
            <a:endParaRPr lang="en-US" sz="5073">
              <a:solidFill>
                <a:srgbClr val="000000"/>
              </a:solidFill>
              <a:latin typeface="Arimo Bold"/>
            </a:endParaRPr>
          </a:p>
          <a:p>
            <a:pPr algn="ctr">
              <a:lnSpc>
                <a:spcPts val="6206"/>
              </a:lnSpc>
            </a:pPr>
            <a:endParaRPr lang="en-US" sz="5073">
              <a:solidFill>
                <a:srgbClr val="000000"/>
              </a:solidFill>
              <a:latin typeface="Arimo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2C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672942" flipV="1">
            <a:off x="3513478" y="-1227292"/>
            <a:ext cx="7315200" cy="360439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241892">
            <a:off x="11698942" y="5276974"/>
            <a:ext cx="8218989" cy="8720412"/>
          </a:xfrm>
          <a:prstGeom prst="rect">
            <a:avLst/>
          </a:prstGeom>
        </p:spPr>
      </p:pic>
      <p:sp>
        <p:nvSpPr>
          <p:cNvPr id="4" name="TextBox 4"/>
          <p:cNvSpPr txBox="1"/>
          <p:nvPr/>
        </p:nvSpPr>
        <p:spPr>
          <a:xfrm>
            <a:off x="499172" y="2344390"/>
            <a:ext cx="17289656" cy="5198170"/>
          </a:xfrm>
          <a:prstGeom prst="rect">
            <a:avLst/>
          </a:prstGeom>
        </p:spPr>
        <p:txBody>
          <a:bodyPr lIns="0" tIns="0" rIns="0" bIns="0" rtlCol="0" anchor="t">
            <a:spAutoFit/>
          </a:bodyPr>
          <a:lstStyle/>
          <a:p>
            <a:pPr algn="ctr">
              <a:lnSpc>
                <a:spcPts val="20989"/>
              </a:lnSpc>
            </a:pPr>
            <a:r>
              <a:rPr lang="en-US" sz="13992">
                <a:solidFill>
                  <a:srgbClr val="000000"/>
                </a:solidFill>
                <a:latin typeface="Saira Black"/>
              </a:rPr>
              <a:t>CƠ CHẾ SOCKET TRONG JAVA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grpSp>
        <p:nvGrpSpPr>
          <p:cNvPr id="2" name="Group 2"/>
          <p:cNvGrpSpPr/>
          <p:nvPr/>
        </p:nvGrpSpPr>
        <p:grpSpPr>
          <a:xfrm>
            <a:off x="8445702" y="1028700"/>
            <a:ext cx="5723663" cy="8229600"/>
            <a:chOff x="0" y="0"/>
            <a:chExt cx="7631550" cy="10972800"/>
          </a:xfrm>
        </p:grpSpPr>
        <p:pic>
          <p:nvPicPr>
            <p:cNvPr id="3" name="Picture 3"/>
            <p:cNvPicPr>
              <a:picLocks noChangeAspect="1"/>
            </p:cNvPicPr>
            <p:nvPr/>
          </p:nvPicPr>
          <p:blipFill>
            <a:blip r:embed="rId2"/>
            <a:srcRect l="16246" r="10684"/>
            <a:stretch>
              <a:fillRect/>
            </a:stretch>
          </p:blipFill>
          <p:spPr>
            <a:xfrm>
              <a:off x="0" y="0"/>
              <a:ext cx="7631550" cy="10972800"/>
            </a:xfrm>
            <a:prstGeom prst="rect">
              <a:avLst/>
            </a:prstGeom>
          </p:spPr>
        </p:pic>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241892" flipV="1">
            <a:off x="11341642" y="-4839795"/>
            <a:ext cx="8218989" cy="8720412"/>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4076048">
            <a:off x="-2128971" y="6006123"/>
            <a:ext cx="6977297" cy="4570130"/>
          </a:xfrm>
          <a:prstGeom prst="rect">
            <a:avLst/>
          </a:prstGeom>
        </p:spPr>
      </p:pic>
      <p:grpSp>
        <p:nvGrpSpPr>
          <p:cNvPr id="6" name="Group 6"/>
          <p:cNvGrpSpPr/>
          <p:nvPr/>
        </p:nvGrpSpPr>
        <p:grpSpPr>
          <a:xfrm>
            <a:off x="1525458" y="-197534"/>
            <a:ext cx="6158330" cy="9213077"/>
            <a:chOff x="0" y="0"/>
            <a:chExt cx="8211107" cy="12284103"/>
          </a:xfrm>
        </p:grpSpPr>
        <p:sp>
          <p:nvSpPr>
            <p:cNvPr id="7" name="TextBox 7"/>
            <p:cNvSpPr txBox="1"/>
            <p:nvPr/>
          </p:nvSpPr>
          <p:spPr>
            <a:xfrm>
              <a:off x="0" y="1746612"/>
              <a:ext cx="8211107" cy="10537491"/>
            </a:xfrm>
            <a:prstGeom prst="rect">
              <a:avLst/>
            </a:prstGeom>
          </p:spPr>
          <p:txBody>
            <a:bodyPr lIns="0" tIns="0" rIns="0" bIns="0" rtlCol="0" anchor="t">
              <a:spAutoFit/>
            </a:bodyPr>
            <a:lstStyle/>
            <a:p>
              <a:pPr algn="ctr">
                <a:lnSpc>
                  <a:spcPts val="5728"/>
                </a:lnSpc>
              </a:pPr>
              <a:r>
                <a:rPr lang="en-US" sz="3819">
                  <a:solidFill>
                    <a:srgbClr val="000000"/>
                  </a:solidFill>
                  <a:latin typeface="Muli Extra Light Bold"/>
                </a:rPr>
                <a:t>    Một socket là một điểm cuối của thông tin hai chiều liên kết giữa hai chương trình đang chạy trên mạng. Những lớp socket được dùng để đại diện cho kết nối giữa một chương trình client và một chương trình server. Thực hiện kết nối giữa client và server.</a:t>
              </a:r>
            </a:p>
            <a:p>
              <a:pPr marL="0" lvl="0" indent="0">
                <a:lnSpc>
                  <a:spcPts val="5728"/>
                </a:lnSpc>
              </a:pPr>
              <a:endParaRPr lang="en-US" sz="3819">
                <a:solidFill>
                  <a:srgbClr val="000000"/>
                </a:solidFill>
                <a:latin typeface="Muli Extra Light Bold"/>
              </a:endParaRPr>
            </a:p>
          </p:txBody>
        </p:sp>
        <p:sp>
          <p:nvSpPr>
            <p:cNvPr id="8" name="TextBox 8"/>
            <p:cNvSpPr txBox="1"/>
            <p:nvPr/>
          </p:nvSpPr>
          <p:spPr>
            <a:xfrm>
              <a:off x="0" y="667536"/>
              <a:ext cx="8211107" cy="635922"/>
            </a:xfrm>
            <a:prstGeom prst="rect">
              <a:avLst/>
            </a:prstGeom>
          </p:spPr>
          <p:txBody>
            <a:bodyPr lIns="0" tIns="0" rIns="0" bIns="0" rtlCol="0" anchor="t">
              <a:spAutoFit/>
            </a:bodyPr>
            <a:lstStyle/>
            <a:p>
              <a:pPr>
                <a:lnSpc>
                  <a:spcPts val="3944"/>
                </a:lnSpc>
              </a:pPr>
              <a:endParaRPr/>
            </a:p>
          </p:txBody>
        </p:sp>
      </p:grpSp>
      <p:sp>
        <p:nvSpPr>
          <p:cNvPr id="9" name="TextBox 9"/>
          <p:cNvSpPr txBox="1"/>
          <p:nvPr/>
        </p:nvSpPr>
        <p:spPr>
          <a:xfrm>
            <a:off x="8385799" y="9468489"/>
            <a:ext cx="5843468" cy="466725"/>
          </a:xfrm>
          <a:prstGeom prst="rect">
            <a:avLst/>
          </a:prstGeom>
        </p:spPr>
        <p:txBody>
          <a:bodyPr lIns="0" tIns="0" rIns="0" bIns="0" rtlCol="0" anchor="t">
            <a:spAutoFit/>
          </a:bodyPr>
          <a:lstStyle/>
          <a:p>
            <a:pPr algn="ctr">
              <a:lnSpc>
                <a:spcPts val="3899"/>
              </a:lnSpc>
              <a:spcBef>
                <a:spcPct val="0"/>
              </a:spcBef>
            </a:pPr>
            <a:r>
              <a:rPr lang="en-US" sz="2999">
                <a:solidFill>
                  <a:srgbClr val="000000"/>
                </a:solidFill>
                <a:latin typeface="Muli Regular"/>
              </a:rPr>
              <a:t>Hình 1 : Mô hình truyền tin socket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957</Words>
  <Application>Microsoft Office PowerPoint</Application>
  <PresentationFormat>Custom</PresentationFormat>
  <Paragraphs>136</Paragraphs>
  <Slides>25</Slides>
  <Notes>0</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25</vt:i4>
      </vt:variant>
    </vt:vector>
  </HeadingPairs>
  <TitlesOfParts>
    <vt:vector size="49" baseType="lpstr">
      <vt:lpstr>Muli Regular Bold</vt:lpstr>
      <vt:lpstr>Saira ExtraCondensed Bold Bold</vt:lpstr>
      <vt:lpstr>Muli Extra Light Bold</vt:lpstr>
      <vt:lpstr>Muli Extra Light</vt:lpstr>
      <vt:lpstr>Calibri</vt:lpstr>
      <vt:lpstr>Saira Bold Bold</vt:lpstr>
      <vt:lpstr>Muli Regular</vt:lpstr>
      <vt:lpstr>Bukhari Script Bold</vt:lpstr>
      <vt:lpstr>Francois One Bold Italics</vt:lpstr>
      <vt:lpstr>Arimo</vt:lpstr>
      <vt:lpstr>Asap Regular Bold Italics</vt:lpstr>
      <vt:lpstr>Noto Serif Display Black</vt:lpstr>
      <vt:lpstr>Faustina Regular Bold</vt:lpstr>
      <vt:lpstr>Rokkitt Medium Bold</vt:lpstr>
      <vt:lpstr>Saira Black</vt:lpstr>
      <vt:lpstr>Muli Bold</vt:lpstr>
      <vt:lpstr>Arial</vt:lpstr>
      <vt:lpstr>Bungee Bold</vt:lpstr>
      <vt:lpstr>Clear Sans Bold</vt:lpstr>
      <vt:lpstr>Arimo Bold</vt:lpstr>
      <vt:lpstr>Rokkitt Black</vt:lpstr>
      <vt:lpstr>Alyssum</vt:lpstr>
      <vt:lpstr>Noto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chương trình chat và gửi file bằng Java sử dụng giao thức TCP</dc:title>
  <cp:lastModifiedBy>tuấn anh bùi</cp:lastModifiedBy>
  <cp:revision>3</cp:revision>
  <dcterms:created xsi:type="dcterms:W3CDTF">2006-08-16T00:00:00Z</dcterms:created>
  <dcterms:modified xsi:type="dcterms:W3CDTF">2022-06-13T15:39:39Z</dcterms:modified>
  <dc:identifier>DAFDZi2hzNk</dc:identifier>
</cp:coreProperties>
</file>